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0" r:id="rId47"/>
    <p:sldId id="302" r:id="rId48"/>
    <p:sldId id="303" r:id="rId49"/>
    <p:sldId id="304" r:id="rId50"/>
    <p:sldId id="305" r:id="rId51"/>
    <p:sldId id="360"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1" r:id="rId67"/>
    <p:sldId id="322" r:id="rId68"/>
    <p:sldId id="323" r:id="rId69"/>
    <p:sldId id="324" r:id="rId70"/>
    <p:sldId id="325" r:id="rId71"/>
    <p:sldId id="326" r:id="rId72"/>
    <p:sldId id="327" r:id="rId73"/>
    <p:sldId id="328" r:id="rId74"/>
    <p:sldId id="330" r:id="rId75"/>
    <p:sldId id="329" r:id="rId76"/>
    <p:sldId id="320" r:id="rId77"/>
    <p:sldId id="331" r:id="rId78"/>
    <p:sldId id="332" r:id="rId79"/>
    <p:sldId id="333" r:id="rId80"/>
    <p:sldId id="334" r:id="rId81"/>
    <p:sldId id="335" r:id="rId82"/>
    <p:sldId id="336" r:id="rId83"/>
    <p:sldId id="337" r:id="rId84"/>
    <p:sldId id="338" r:id="rId85"/>
    <p:sldId id="339" r:id="rId86"/>
    <p:sldId id="340" r:id="rId87"/>
    <p:sldId id="341" r:id="rId88"/>
    <p:sldId id="343" r:id="rId89"/>
    <p:sldId id="342" r:id="rId90"/>
    <p:sldId id="344" r:id="rId91"/>
    <p:sldId id="345" r:id="rId92"/>
    <p:sldId id="346" r:id="rId93"/>
    <p:sldId id="347" r:id="rId94"/>
    <p:sldId id="348" r:id="rId95"/>
    <p:sldId id="349" r:id="rId96"/>
    <p:sldId id="350" r:id="rId97"/>
    <p:sldId id="351" r:id="rId98"/>
    <p:sldId id="352" r:id="rId99"/>
    <p:sldId id="353" r:id="rId100"/>
    <p:sldId id="355" r:id="rId101"/>
    <p:sldId id="356" r:id="rId102"/>
    <p:sldId id="354" r:id="rId103"/>
    <p:sldId id="362" r:id="rId104"/>
    <p:sldId id="357" r:id="rId105"/>
    <p:sldId id="358" r:id="rId106"/>
    <p:sldId id="361" r:id="rId107"/>
    <p:sldId id="359" r:id="rId10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20"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C4750-EE4C-4DFF-B6A1-FB52B6FE79F6}" type="datetimeFigureOut">
              <a:rPr lang="nl-BE" smtClean="0"/>
              <a:t>24/02/2023</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A008A-1E13-4C30-9666-37CB472271F2}" type="slidenum">
              <a:rPr lang="nl-BE" smtClean="0"/>
              <a:t>‹nr.›</a:t>
            </a:fld>
            <a:endParaRPr lang="nl-BE"/>
          </a:p>
        </p:txBody>
      </p:sp>
    </p:spTree>
    <p:extLst>
      <p:ext uri="{BB962C8B-B14F-4D97-AF65-F5344CB8AC3E}">
        <p14:creationId xmlns:p14="http://schemas.microsoft.com/office/powerpoint/2010/main" val="2033936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7D0A008A-1E13-4C30-9666-37CB472271F2}" type="slidenum">
              <a:rPr lang="nl-BE" smtClean="0"/>
              <a:t>45</a:t>
            </a:fld>
            <a:endParaRPr lang="nl-BE"/>
          </a:p>
        </p:txBody>
      </p:sp>
    </p:spTree>
    <p:extLst>
      <p:ext uri="{BB962C8B-B14F-4D97-AF65-F5344CB8AC3E}">
        <p14:creationId xmlns:p14="http://schemas.microsoft.com/office/powerpoint/2010/main" val="128033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7D0A008A-1E13-4C30-9666-37CB472271F2}" type="slidenum">
              <a:rPr lang="nl-BE" smtClean="0"/>
              <a:t>46</a:t>
            </a:fld>
            <a:endParaRPr lang="nl-BE"/>
          </a:p>
        </p:txBody>
      </p:sp>
    </p:spTree>
    <p:extLst>
      <p:ext uri="{BB962C8B-B14F-4D97-AF65-F5344CB8AC3E}">
        <p14:creationId xmlns:p14="http://schemas.microsoft.com/office/powerpoint/2010/main" val="784049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6DEEA6-83C4-E07A-9693-375C47753E06}"/>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F6F4B6A2-F42A-2CC3-2E03-102F24ECD1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A158D206-35BD-E44B-1359-360CF50447E0}"/>
              </a:ext>
            </a:extLst>
          </p:cNvPr>
          <p:cNvSpPr>
            <a:spLocks noGrp="1"/>
          </p:cNvSpPr>
          <p:nvPr>
            <p:ph type="dt" sz="half" idx="10"/>
          </p:nvPr>
        </p:nvSpPr>
        <p:spPr/>
        <p:txBody>
          <a:bodyPr/>
          <a:lstStyle/>
          <a:p>
            <a:fld id="{0497A0E8-5D05-4FFD-BC87-AA6F64C1B676}" type="datetimeFigureOut">
              <a:rPr lang="nl-BE" smtClean="0"/>
              <a:t>24/02/2023</a:t>
            </a:fld>
            <a:endParaRPr lang="nl-BE"/>
          </a:p>
        </p:txBody>
      </p:sp>
      <p:sp>
        <p:nvSpPr>
          <p:cNvPr id="5" name="Tijdelijke aanduiding voor voettekst 4">
            <a:extLst>
              <a:ext uri="{FF2B5EF4-FFF2-40B4-BE49-F238E27FC236}">
                <a16:creationId xmlns:a16="http://schemas.microsoft.com/office/drawing/2014/main" id="{59188E02-8ACA-35BA-2D7C-2169F6D932F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57C337A-9578-2BAF-BF98-858150877AEE}"/>
              </a:ext>
            </a:extLst>
          </p:cNvPr>
          <p:cNvSpPr>
            <a:spLocks noGrp="1"/>
          </p:cNvSpPr>
          <p:nvPr>
            <p:ph type="sldNum" sz="quarter" idx="12"/>
          </p:nvPr>
        </p:nvSpPr>
        <p:spPr/>
        <p:txBody>
          <a:bodyPr/>
          <a:lstStyle/>
          <a:p>
            <a:fld id="{A6966B40-2F07-4C56-9B28-3583A2506966}" type="slidenum">
              <a:rPr lang="nl-BE" smtClean="0"/>
              <a:t>‹nr.›</a:t>
            </a:fld>
            <a:endParaRPr lang="nl-BE"/>
          </a:p>
        </p:txBody>
      </p:sp>
    </p:spTree>
    <p:extLst>
      <p:ext uri="{BB962C8B-B14F-4D97-AF65-F5344CB8AC3E}">
        <p14:creationId xmlns:p14="http://schemas.microsoft.com/office/powerpoint/2010/main" val="2071688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871D7-1F68-3FA2-B502-F3DADCD31D88}"/>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4F9A9DFD-F9A4-5394-EF12-DB276881646D}"/>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1D99331F-D7F2-6D12-BEC5-E271B3C32A45}"/>
              </a:ext>
            </a:extLst>
          </p:cNvPr>
          <p:cNvSpPr>
            <a:spLocks noGrp="1"/>
          </p:cNvSpPr>
          <p:nvPr>
            <p:ph type="dt" sz="half" idx="10"/>
          </p:nvPr>
        </p:nvSpPr>
        <p:spPr/>
        <p:txBody>
          <a:bodyPr/>
          <a:lstStyle/>
          <a:p>
            <a:fld id="{0497A0E8-5D05-4FFD-BC87-AA6F64C1B676}" type="datetimeFigureOut">
              <a:rPr lang="nl-BE" smtClean="0"/>
              <a:t>24/02/2023</a:t>
            </a:fld>
            <a:endParaRPr lang="nl-BE"/>
          </a:p>
        </p:txBody>
      </p:sp>
      <p:sp>
        <p:nvSpPr>
          <p:cNvPr id="5" name="Tijdelijke aanduiding voor voettekst 4">
            <a:extLst>
              <a:ext uri="{FF2B5EF4-FFF2-40B4-BE49-F238E27FC236}">
                <a16:creationId xmlns:a16="http://schemas.microsoft.com/office/drawing/2014/main" id="{9D51C161-AC30-15CE-2612-E710231C045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B8C4391-60F0-3739-4976-F315F16C6BC5}"/>
              </a:ext>
            </a:extLst>
          </p:cNvPr>
          <p:cNvSpPr>
            <a:spLocks noGrp="1"/>
          </p:cNvSpPr>
          <p:nvPr>
            <p:ph type="sldNum" sz="quarter" idx="12"/>
          </p:nvPr>
        </p:nvSpPr>
        <p:spPr/>
        <p:txBody>
          <a:bodyPr/>
          <a:lstStyle/>
          <a:p>
            <a:fld id="{A6966B40-2F07-4C56-9B28-3583A2506966}" type="slidenum">
              <a:rPr lang="nl-BE" smtClean="0"/>
              <a:t>‹nr.›</a:t>
            </a:fld>
            <a:endParaRPr lang="nl-BE"/>
          </a:p>
        </p:txBody>
      </p:sp>
    </p:spTree>
    <p:extLst>
      <p:ext uri="{BB962C8B-B14F-4D97-AF65-F5344CB8AC3E}">
        <p14:creationId xmlns:p14="http://schemas.microsoft.com/office/powerpoint/2010/main" val="2049136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DDB6A2CE-FC74-5F41-4C2F-A75E6D5789F1}"/>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52D42280-76F5-4807-D793-F5AE928F1DE9}"/>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67C7EA8F-6842-B525-0F98-B5818280C0EA}"/>
              </a:ext>
            </a:extLst>
          </p:cNvPr>
          <p:cNvSpPr>
            <a:spLocks noGrp="1"/>
          </p:cNvSpPr>
          <p:nvPr>
            <p:ph type="dt" sz="half" idx="10"/>
          </p:nvPr>
        </p:nvSpPr>
        <p:spPr/>
        <p:txBody>
          <a:bodyPr/>
          <a:lstStyle/>
          <a:p>
            <a:fld id="{0497A0E8-5D05-4FFD-BC87-AA6F64C1B676}" type="datetimeFigureOut">
              <a:rPr lang="nl-BE" smtClean="0"/>
              <a:t>24/02/2023</a:t>
            </a:fld>
            <a:endParaRPr lang="nl-BE"/>
          </a:p>
        </p:txBody>
      </p:sp>
      <p:sp>
        <p:nvSpPr>
          <p:cNvPr id="5" name="Tijdelijke aanduiding voor voettekst 4">
            <a:extLst>
              <a:ext uri="{FF2B5EF4-FFF2-40B4-BE49-F238E27FC236}">
                <a16:creationId xmlns:a16="http://schemas.microsoft.com/office/drawing/2014/main" id="{A01EA7C3-CE7B-DBC3-E709-0A8E0664551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D86E89E8-1203-5EC3-D5BF-D8C23869381D}"/>
              </a:ext>
            </a:extLst>
          </p:cNvPr>
          <p:cNvSpPr>
            <a:spLocks noGrp="1"/>
          </p:cNvSpPr>
          <p:nvPr>
            <p:ph type="sldNum" sz="quarter" idx="12"/>
          </p:nvPr>
        </p:nvSpPr>
        <p:spPr/>
        <p:txBody>
          <a:bodyPr/>
          <a:lstStyle/>
          <a:p>
            <a:fld id="{A6966B40-2F07-4C56-9B28-3583A2506966}" type="slidenum">
              <a:rPr lang="nl-BE" smtClean="0"/>
              <a:t>‹nr.›</a:t>
            </a:fld>
            <a:endParaRPr lang="nl-BE"/>
          </a:p>
        </p:txBody>
      </p:sp>
    </p:spTree>
    <p:extLst>
      <p:ext uri="{BB962C8B-B14F-4D97-AF65-F5344CB8AC3E}">
        <p14:creationId xmlns:p14="http://schemas.microsoft.com/office/powerpoint/2010/main" val="1190631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58437-5156-403C-9DFB-EACD6EC06E3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4C7FB814-C82F-F2E7-6EF4-378BE895490A}"/>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1EE0E3DD-4CB1-C600-E187-CF821632DD8A}"/>
              </a:ext>
            </a:extLst>
          </p:cNvPr>
          <p:cNvSpPr>
            <a:spLocks noGrp="1"/>
          </p:cNvSpPr>
          <p:nvPr>
            <p:ph type="dt" sz="half" idx="10"/>
          </p:nvPr>
        </p:nvSpPr>
        <p:spPr/>
        <p:txBody>
          <a:bodyPr/>
          <a:lstStyle/>
          <a:p>
            <a:fld id="{0497A0E8-5D05-4FFD-BC87-AA6F64C1B676}" type="datetimeFigureOut">
              <a:rPr lang="nl-BE" smtClean="0"/>
              <a:t>24/02/2023</a:t>
            </a:fld>
            <a:endParaRPr lang="nl-BE"/>
          </a:p>
        </p:txBody>
      </p:sp>
      <p:sp>
        <p:nvSpPr>
          <p:cNvPr id="5" name="Tijdelijke aanduiding voor voettekst 4">
            <a:extLst>
              <a:ext uri="{FF2B5EF4-FFF2-40B4-BE49-F238E27FC236}">
                <a16:creationId xmlns:a16="http://schemas.microsoft.com/office/drawing/2014/main" id="{F8A29D0F-4F7C-A50C-9D93-526DDE6B3B32}"/>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4DFD0308-C84A-9A37-452B-616E7BAE48ED}"/>
              </a:ext>
            </a:extLst>
          </p:cNvPr>
          <p:cNvSpPr>
            <a:spLocks noGrp="1"/>
          </p:cNvSpPr>
          <p:nvPr>
            <p:ph type="sldNum" sz="quarter" idx="12"/>
          </p:nvPr>
        </p:nvSpPr>
        <p:spPr/>
        <p:txBody>
          <a:bodyPr/>
          <a:lstStyle/>
          <a:p>
            <a:fld id="{A6966B40-2F07-4C56-9B28-3583A2506966}" type="slidenum">
              <a:rPr lang="nl-BE" smtClean="0"/>
              <a:t>‹nr.›</a:t>
            </a:fld>
            <a:endParaRPr lang="nl-BE"/>
          </a:p>
        </p:txBody>
      </p:sp>
    </p:spTree>
    <p:extLst>
      <p:ext uri="{BB962C8B-B14F-4D97-AF65-F5344CB8AC3E}">
        <p14:creationId xmlns:p14="http://schemas.microsoft.com/office/powerpoint/2010/main" val="56740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1C5119-C86F-FB9B-84A5-C270E2726032}"/>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4777271F-326F-1713-2551-14CDC0DF8C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0748779-E9C1-C100-6787-4A35D67D0573}"/>
              </a:ext>
            </a:extLst>
          </p:cNvPr>
          <p:cNvSpPr>
            <a:spLocks noGrp="1"/>
          </p:cNvSpPr>
          <p:nvPr>
            <p:ph type="dt" sz="half" idx="10"/>
          </p:nvPr>
        </p:nvSpPr>
        <p:spPr/>
        <p:txBody>
          <a:bodyPr/>
          <a:lstStyle/>
          <a:p>
            <a:fld id="{0497A0E8-5D05-4FFD-BC87-AA6F64C1B676}" type="datetimeFigureOut">
              <a:rPr lang="nl-BE" smtClean="0"/>
              <a:t>24/02/2023</a:t>
            </a:fld>
            <a:endParaRPr lang="nl-BE"/>
          </a:p>
        </p:txBody>
      </p:sp>
      <p:sp>
        <p:nvSpPr>
          <p:cNvPr id="5" name="Tijdelijke aanduiding voor voettekst 4">
            <a:extLst>
              <a:ext uri="{FF2B5EF4-FFF2-40B4-BE49-F238E27FC236}">
                <a16:creationId xmlns:a16="http://schemas.microsoft.com/office/drawing/2014/main" id="{BD036916-3293-B9A6-4FBA-E53398862FBD}"/>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2C090ADB-CC56-B08D-F517-9D865AE432B3}"/>
              </a:ext>
            </a:extLst>
          </p:cNvPr>
          <p:cNvSpPr>
            <a:spLocks noGrp="1"/>
          </p:cNvSpPr>
          <p:nvPr>
            <p:ph type="sldNum" sz="quarter" idx="12"/>
          </p:nvPr>
        </p:nvSpPr>
        <p:spPr/>
        <p:txBody>
          <a:bodyPr/>
          <a:lstStyle/>
          <a:p>
            <a:fld id="{A6966B40-2F07-4C56-9B28-3583A2506966}" type="slidenum">
              <a:rPr lang="nl-BE" smtClean="0"/>
              <a:t>‹nr.›</a:t>
            </a:fld>
            <a:endParaRPr lang="nl-BE"/>
          </a:p>
        </p:txBody>
      </p:sp>
    </p:spTree>
    <p:extLst>
      <p:ext uri="{BB962C8B-B14F-4D97-AF65-F5344CB8AC3E}">
        <p14:creationId xmlns:p14="http://schemas.microsoft.com/office/powerpoint/2010/main" val="324329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DAB693-8385-4D89-CBA5-19454CE136F4}"/>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EE65CA5B-897F-9DDB-8FC2-6174151CC775}"/>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EB1F2F41-2B3B-AC6D-116F-75B27BADB83F}"/>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A72B4678-934D-29E9-BF12-84E232BBA4F2}"/>
              </a:ext>
            </a:extLst>
          </p:cNvPr>
          <p:cNvSpPr>
            <a:spLocks noGrp="1"/>
          </p:cNvSpPr>
          <p:nvPr>
            <p:ph type="dt" sz="half" idx="10"/>
          </p:nvPr>
        </p:nvSpPr>
        <p:spPr/>
        <p:txBody>
          <a:bodyPr/>
          <a:lstStyle/>
          <a:p>
            <a:fld id="{0497A0E8-5D05-4FFD-BC87-AA6F64C1B676}" type="datetimeFigureOut">
              <a:rPr lang="nl-BE" smtClean="0"/>
              <a:t>24/02/2023</a:t>
            </a:fld>
            <a:endParaRPr lang="nl-BE"/>
          </a:p>
        </p:txBody>
      </p:sp>
      <p:sp>
        <p:nvSpPr>
          <p:cNvPr id="6" name="Tijdelijke aanduiding voor voettekst 5">
            <a:extLst>
              <a:ext uri="{FF2B5EF4-FFF2-40B4-BE49-F238E27FC236}">
                <a16:creationId xmlns:a16="http://schemas.microsoft.com/office/drawing/2014/main" id="{F9ACF6DB-B8BC-F4B1-19F3-148112CE4F3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7FF6F0AC-5CCE-B61A-9FDF-7EAFD39685AC}"/>
              </a:ext>
            </a:extLst>
          </p:cNvPr>
          <p:cNvSpPr>
            <a:spLocks noGrp="1"/>
          </p:cNvSpPr>
          <p:nvPr>
            <p:ph type="sldNum" sz="quarter" idx="12"/>
          </p:nvPr>
        </p:nvSpPr>
        <p:spPr/>
        <p:txBody>
          <a:bodyPr/>
          <a:lstStyle/>
          <a:p>
            <a:fld id="{A6966B40-2F07-4C56-9B28-3583A2506966}" type="slidenum">
              <a:rPr lang="nl-BE" smtClean="0"/>
              <a:t>‹nr.›</a:t>
            </a:fld>
            <a:endParaRPr lang="nl-BE"/>
          </a:p>
        </p:txBody>
      </p:sp>
    </p:spTree>
    <p:extLst>
      <p:ext uri="{BB962C8B-B14F-4D97-AF65-F5344CB8AC3E}">
        <p14:creationId xmlns:p14="http://schemas.microsoft.com/office/powerpoint/2010/main" val="99085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8197BE-20AB-1CFB-4172-B8E77805105A}"/>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79D5764-78EB-2260-682E-96DEB78DBA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E0000730-80D6-569A-CB63-4EA0534282A7}"/>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40755A6C-EB9A-66A1-4BA3-9105E97A46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C9E0C554-77A0-566A-0F80-6AE1788A6F0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6C3CED47-D925-1A57-06AE-2CF85F34F9DD}"/>
              </a:ext>
            </a:extLst>
          </p:cNvPr>
          <p:cNvSpPr>
            <a:spLocks noGrp="1"/>
          </p:cNvSpPr>
          <p:nvPr>
            <p:ph type="dt" sz="half" idx="10"/>
          </p:nvPr>
        </p:nvSpPr>
        <p:spPr/>
        <p:txBody>
          <a:bodyPr/>
          <a:lstStyle/>
          <a:p>
            <a:fld id="{0497A0E8-5D05-4FFD-BC87-AA6F64C1B676}" type="datetimeFigureOut">
              <a:rPr lang="nl-BE" smtClean="0"/>
              <a:t>24/02/2023</a:t>
            </a:fld>
            <a:endParaRPr lang="nl-BE"/>
          </a:p>
        </p:txBody>
      </p:sp>
      <p:sp>
        <p:nvSpPr>
          <p:cNvPr id="8" name="Tijdelijke aanduiding voor voettekst 7">
            <a:extLst>
              <a:ext uri="{FF2B5EF4-FFF2-40B4-BE49-F238E27FC236}">
                <a16:creationId xmlns:a16="http://schemas.microsoft.com/office/drawing/2014/main" id="{DD4A796F-4171-C725-2106-8C6B2586F399}"/>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7A3A010A-88BE-09F2-642F-2E1A8EE8B5F6}"/>
              </a:ext>
            </a:extLst>
          </p:cNvPr>
          <p:cNvSpPr>
            <a:spLocks noGrp="1"/>
          </p:cNvSpPr>
          <p:nvPr>
            <p:ph type="sldNum" sz="quarter" idx="12"/>
          </p:nvPr>
        </p:nvSpPr>
        <p:spPr/>
        <p:txBody>
          <a:bodyPr/>
          <a:lstStyle/>
          <a:p>
            <a:fld id="{A6966B40-2F07-4C56-9B28-3583A2506966}" type="slidenum">
              <a:rPr lang="nl-BE" smtClean="0"/>
              <a:t>‹nr.›</a:t>
            </a:fld>
            <a:endParaRPr lang="nl-BE"/>
          </a:p>
        </p:txBody>
      </p:sp>
    </p:spTree>
    <p:extLst>
      <p:ext uri="{BB962C8B-B14F-4D97-AF65-F5344CB8AC3E}">
        <p14:creationId xmlns:p14="http://schemas.microsoft.com/office/powerpoint/2010/main" val="411196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2D59B5-7215-6F4C-3322-18344CC63106}"/>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F7C219F4-3437-9A56-24CE-175A180D3583}"/>
              </a:ext>
            </a:extLst>
          </p:cNvPr>
          <p:cNvSpPr>
            <a:spLocks noGrp="1"/>
          </p:cNvSpPr>
          <p:nvPr>
            <p:ph type="dt" sz="half" idx="10"/>
          </p:nvPr>
        </p:nvSpPr>
        <p:spPr/>
        <p:txBody>
          <a:bodyPr/>
          <a:lstStyle/>
          <a:p>
            <a:fld id="{0497A0E8-5D05-4FFD-BC87-AA6F64C1B676}" type="datetimeFigureOut">
              <a:rPr lang="nl-BE" smtClean="0"/>
              <a:t>24/02/2023</a:t>
            </a:fld>
            <a:endParaRPr lang="nl-BE"/>
          </a:p>
        </p:txBody>
      </p:sp>
      <p:sp>
        <p:nvSpPr>
          <p:cNvPr id="4" name="Tijdelijke aanduiding voor voettekst 3">
            <a:extLst>
              <a:ext uri="{FF2B5EF4-FFF2-40B4-BE49-F238E27FC236}">
                <a16:creationId xmlns:a16="http://schemas.microsoft.com/office/drawing/2014/main" id="{B540E0D3-8A2B-55C6-6A74-9D6E033A1BD9}"/>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58C1BB24-A6A7-ADD5-18DA-A633E3AC9969}"/>
              </a:ext>
            </a:extLst>
          </p:cNvPr>
          <p:cNvSpPr>
            <a:spLocks noGrp="1"/>
          </p:cNvSpPr>
          <p:nvPr>
            <p:ph type="sldNum" sz="quarter" idx="12"/>
          </p:nvPr>
        </p:nvSpPr>
        <p:spPr/>
        <p:txBody>
          <a:bodyPr/>
          <a:lstStyle/>
          <a:p>
            <a:fld id="{A6966B40-2F07-4C56-9B28-3583A2506966}" type="slidenum">
              <a:rPr lang="nl-BE" smtClean="0"/>
              <a:t>‹nr.›</a:t>
            </a:fld>
            <a:endParaRPr lang="nl-BE"/>
          </a:p>
        </p:txBody>
      </p:sp>
    </p:spTree>
    <p:extLst>
      <p:ext uri="{BB962C8B-B14F-4D97-AF65-F5344CB8AC3E}">
        <p14:creationId xmlns:p14="http://schemas.microsoft.com/office/powerpoint/2010/main" val="76596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8A38CDB4-5D47-9B16-016B-AD93D0C38C79}"/>
              </a:ext>
            </a:extLst>
          </p:cNvPr>
          <p:cNvSpPr>
            <a:spLocks noGrp="1"/>
          </p:cNvSpPr>
          <p:nvPr>
            <p:ph type="dt" sz="half" idx="10"/>
          </p:nvPr>
        </p:nvSpPr>
        <p:spPr/>
        <p:txBody>
          <a:bodyPr/>
          <a:lstStyle/>
          <a:p>
            <a:fld id="{0497A0E8-5D05-4FFD-BC87-AA6F64C1B676}" type="datetimeFigureOut">
              <a:rPr lang="nl-BE" smtClean="0"/>
              <a:t>24/02/2023</a:t>
            </a:fld>
            <a:endParaRPr lang="nl-BE"/>
          </a:p>
        </p:txBody>
      </p:sp>
      <p:sp>
        <p:nvSpPr>
          <p:cNvPr id="3" name="Tijdelijke aanduiding voor voettekst 2">
            <a:extLst>
              <a:ext uri="{FF2B5EF4-FFF2-40B4-BE49-F238E27FC236}">
                <a16:creationId xmlns:a16="http://schemas.microsoft.com/office/drawing/2014/main" id="{C3A35EFF-0A06-83E5-C8C8-B50B2F48CD2A}"/>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D8B022B9-9B61-7E4F-8484-F9FA392C2AF6}"/>
              </a:ext>
            </a:extLst>
          </p:cNvPr>
          <p:cNvSpPr>
            <a:spLocks noGrp="1"/>
          </p:cNvSpPr>
          <p:nvPr>
            <p:ph type="sldNum" sz="quarter" idx="12"/>
          </p:nvPr>
        </p:nvSpPr>
        <p:spPr/>
        <p:txBody>
          <a:bodyPr/>
          <a:lstStyle/>
          <a:p>
            <a:fld id="{A6966B40-2F07-4C56-9B28-3583A2506966}" type="slidenum">
              <a:rPr lang="nl-BE" smtClean="0"/>
              <a:t>‹nr.›</a:t>
            </a:fld>
            <a:endParaRPr lang="nl-BE"/>
          </a:p>
        </p:txBody>
      </p:sp>
    </p:spTree>
    <p:extLst>
      <p:ext uri="{BB962C8B-B14F-4D97-AF65-F5344CB8AC3E}">
        <p14:creationId xmlns:p14="http://schemas.microsoft.com/office/powerpoint/2010/main" val="452869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E16DEA-D80B-33C4-CCCE-4A06AACC93F7}"/>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7039C022-A37F-8171-7990-804AAD51BF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6BB01072-78E7-8C83-E89E-C639EE506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9A7AF06-1261-46B0-B387-76A4AB70678F}"/>
              </a:ext>
            </a:extLst>
          </p:cNvPr>
          <p:cNvSpPr>
            <a:spLocks noGrp="1"/>
          </p:cNvSpPr>
          <p:nvPr>
            <p:ph type="dt" sz="half" idx="10"/>
          </p:nvPr>
        </p:nvSpPr>
        <p:spPr/>
        <p:txBody>
          <a:bodyPr/>
          <a:lstStyle/>
          <a:p>
            <a:fld id="{0497A0E8-5D05-4FFD-BC87-AA6F64C1B676}" type="datetimeFigureOut">
              <a:rPr lang="nl-BE" smtClean="0"/>
              <a:t>24/02/2023</a:t>
            </a:fld>
            <a:endParaRPr lang="nl-BE"/>
          </a:p>
        </p:txBody>
      </p:sp>
      <p:sp>
        <p:nvSpPr>
          <p:cNvPr id="6" name="Tijdelijke aanduiding voor voettekst 5">
            <a:extLst>
              <a:ext uri="{FF2B5EF4-FFF2-40B4-BE49-F238E27FC236}">
                <a16:creationId xmlns:a16="http://schemas.microsoft.com/office/drawing/2014/main" id="{18ECF884-7A87-FEFA-4145-0F6A5F6EDC96}"/>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F7A03ADB-255E-396B-80F5-F45FB8B0AF63}"/>
              </a:ext>
            </a:extLst>
          </p:cNvPr>
          <p:cNvSpPr>
            <a:spLocks noGrp="1"/>
          </p:cNvSpPr>
          <p:nvPr>
            <p:ph type="sldNum" sz="quarter" idx="12"/>
          </p:nvPr>
        </p:nvSpPr>
        <p:spPr/>
        <p:txBody>
          <a:bodyPr/>
          <a:lstStyle/>
          <a:p>
            <a:fld id="{A6966B40-2F07-4C56-9B28-3583A2506966}" type="slidenum">
              <a:rPr lang="nl-BE" smtClean="0"/>
              <a:t>‹nr.›</a:t>
            </a:fld>
            <a:endParaRPr lang="nl-BE"/>
          </a:p>
        </p:txBody>
      </p:sp>
    </p:spTree>
    <p:extLst>
      <p:ext uri="{BB962C8B-B14F-4D97-AF65-F5344CB8AC3E}">
        <p14:creationId xmlns:p14="http://schemas.microsoft.com/office/powerpoint/2010/main" val="3520501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5B89F-4EAC-4338-3C3D-418F8766C21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A7225E41-9AC9-C407-2CEA-03F00A09F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909CD73C-036A-A92E-37D0-AF80EE4F7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7ADB147-4060-FAF1-E790-9C71F9DAE51B}"/>
              </a:ext>
            </a:extLst>
          </p:cNvPr>
          <p:cNvSpPr>
            <a:spLocks noGrp="1"/>
          </p:cNvSpPr>
          <p:nvPr>
            <p:ph type="dt" sz="half" idx="10"/>
          </p:nvPr>
        </p:nvSpPr>
        <p:spPr/>
        <p:txBody>
          <a:bodyPr/>
          <a:lstStyle/>
          <a:p>
            <a:fld id="{0497A0E8-5D05-4FFD-BC87-AA6F64C1B676}" type="datetimeFigureOut">
              <a:rPr lang="nl-BE" smtClean="0"/>
              <a:t>24/02/2023</a:t>
            </a:fld>
            <a:endParaRPr lang="nl-BE"/>
          </a:p>
        </p:txBody>
      </p:sp>
      <p:sp>
        <p:nvSpPr>
          <p:cNvPr id="6" name="Tijdelijke aanduiding voor voettekst 5">
            <a:extLst>
              <a:ext uri="{FF2B5EF4-FFF2-40B4-BE49-F238E27FC236}">
                <a16:creationId xmlns:a16="http://schemas.microsoft.com/office/drawing/2014/main" id="{5E687E64-ED23-38EE-7AD1-0995CF4E5CE7}"/>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3BB53F38-984C-964B-8BB9-EAF005AD929B}"/>
              </a:ext>
            </a:extLst>
          </p:cNvPr>
          <p:cNvSpPr>
            <a:spLocks noGrp="1"/>
          </p:cNvSpPr>
          <p:nvPr>
            <p:ph type="sldNum" sz="quarter" idx="12"/>
          </p:nvPr>
        </p:nvSpPr>
        <p:spPr/>
        <p:txBody>
          <a:bodyPr/>
          <a:lstStyle/>
          <a:p>
            <a:fld id="{A6966B40-2F07-4C56-9B28-3583A2506966}" type="slidenum">
              <a:rPr lang="nl-BE" smtClean="0"/>
              <a:t>‹nr.›</a:t>
            </a:fld>
            <a:endParaRPr lang="nl-BE"/>
          </a:p>
        </p:txBody>
      </p:sp>
    </p:spTree>
    <p:extLst>
      <p:ext uri="{BB962C8B-B14F-4D97-AF65-F5344CB8AC3E}">
        <p14:creationId xmlns:p14="http://schemas.microsoft.com/office/powerpoint/2010/main" val="1294237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B607B66-0676-B6E2-4C60-9355815E4E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D1F2F44B-04A5-8973-9A3E-C9BC96B31D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734703DD-BD15-3707-0C60-2EC3264DA3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7A0E8-5D05-4FFD-BC87-AA6F64C1B676}" type="datetimeFigureOut">
              <a:rPr lang="nl-BE" smtClean="0"/>
              <a:t>24/02/2023</a:t>
            </a:fld>
            <a:endParaRPr lang="nl-BE"/>
          </a:p>
        </p:txBody>
      </p:sp>
      <p:sp>
        <p:nvSpPr>
          <p:cNvPr id="5" name="Tijdelijke aanduiding voor voettekst 4">
            <a:extLst>
              <a:ext uri="{FF2B5EF4-FFF2-40B4-BE49-F238E27FC236}">
                <a16:creationId xmlns:a16="http://schemas.microsoft.com/office/drawing/2014/main" id="{5620E0D5-EC8A-217C-6FFD-475AD6CA56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71FE7B2D-AEF1-CCF9-B143-FF55E26E2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966B40-2F07-4C56-9B28-3583A2506966}" type="slidenum">
              <a:rPr lang="nl-BE" smtClean="0"/>
              <a:t>‹nr.›</a:t>
            </a:fld>
            <a:endParaRPr lang="nl-BE"/>
          </a:p>
        </p:txBody>
      </p:sp>
    </p:spTree>
    <p:extLst>
      <p:ext uri="{BB962C8B-B14F-4D97-AF65-F5344CB8AC3E}">
        <p14:creationId xmlns:p14="http://schemas.microsoft.com/office/powerpoint/2010/main" val="1893573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fif"/><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2.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2.pn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4.jfi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2.png"/><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9.jfi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2.png"/><Relationship Id="rId4" Type="http://schemas.openxmlformats.org/officeDocument/2006/relationships/image" Target="../media/image4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48.jf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49.jfif"/><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2.jfif"/><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53.jpg"/><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2.png"/><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68.jfif"/><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71.jfif"/><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2.png"/><Relationship Id="rId4" Type="http://schemas.openxmlformats.org/officeDocument/2006/relationships/image" Target="../media/image72.jpg"/></Relationships>
</file>

<file path=ppt/slides/_rels/slide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77.jfif"/><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79.jfif"/><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2.png"/><Relationship Id="rId4" Type="http://schemas.openxmlformats.org/officeDocument/2006/relationships/image" Target="../media/image8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B600F5-AE9E-8DD3-0FDB-DEFF2F861366}"/>
              </a:ext>
            </a:extLst>
          </p:cNvPr>
          <p:cNvSpPr>
            <a:spLocks noGrp="1"/>
          </p:cNvSpPr>
          <p:nvPr>
            <p:ph type="ctrTitle"/>
          </p:nvPr>
        </p:nvSpPr>
        <p:spPr/>
        <p:txBody>
          <a:bodyPr/>
          <a:lstStyle/>
          <a:p>
            <a:endParaRPr lang="nl-BE"/>
          </a:p>
        </p:txBody>
      </p:sp>
      <p:sp>
        <p:nvSpPr>
          <p:cNvPr id="3" name="Ondertitel 2">
            <a:extLst>
              <a:ext uri="{FF2B5EF4-FFF2-40B4-BE49-F238E27FC236}">
                <a16:creationId xmlns:a16="http://schemas.microsoft.com/office/drawing/2014/main" id="{1E944E85-8AB8-D511-0061-2186D242B2EF}"/>
              </a:ext>
            </a:extLst>
          </p:cNvPr>
          <p:cNvSpPr>
            <a:spLocks noGrp="1"/>
          </p:cNvSpPr>
          <p:nvPr>
            <p:ph type="subTitle" idx="1"/>
          </p:nvPr>
        </p:nvSpPr>
        <p:spPr/>
        <p:txBody>
          <a:bodyPr/>
          <a:lstStyle/>
          <a:p>
            <a:endParaRPr lang="nl-BE"/>
          </a:p>
        </p:txBody>
      </p:sp>
      <p:pic>
        <p:nvPicPr>
          <p:cNvPr id="5" name="Afbeelding 4" descr="Afbeelding met tekst, illustratie&#10;&#10;Automatisch gegenereerde beschrijving">
            <a:extLst>
              <a:ext uri="{FF2B5EF4-FFF2-40B4-BE49-F238E27FC236}">
                <a16:creationId xmlns:a16="http://schemas.microsoft.com/office/drawing/2014/main" id="{BFFC4AAF-6274-A223-1176-25C79F1D7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030"/>
            <a:ext cx="12192000" cy="6377940"/>
          </a:xfrm>
          <a:prstGeom prst="rect">
            <a:avLst/>
          </a:prstGeom>
        </p:spPr>
      </p:pic>
    </p:spTree>
    <p:extLst>
      <p:ext uri="{BB962C8B-B14F-4D97-AF65-F5344CB8AC3E}">
        <p14:creationId xmlns:p14="http://schemas.microsoft.com/office/powerpoint/2010/main" val="3684409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jdelijke aanduiding voor tekst 3">
            <a:extLst>
              <a:ext uri="{FF2B5EF4-FFF2-40B4-BE49-F238E27FC236}">
                <a16:creationId xmlns:a16="http://schemas.microsoft.com/office/drawing/2014/main" id="{6F223C99-ED32-D192-2330-78B473491C97}"/>
              </a:ext>
            </a:extLst>
          </p:cNvPr>
          <p:cNvSpPr>
            <a:spLocks noGrp="1"/>
          </p:cNvSpPr>
          <p:nvPr>
            <p:ph type="body" sz="half" idx="2"/>
          </p:nvPr>
        </p:nvSpPr>
        <p:spPr>
          <a:xfrm>
            <a:off x="885335" y="2001212"/>
            <a:ext cx="3888528" cy="3553581"/>
          </a:xfrm>
        </p:spPr>
        <p:txBody>
          <a:bodyPr vert="horz" lIns="91440" tIns="45720" rIns="91440" bIns="45720" rtlCol="0">
            <a:normAutofit/>
          </a:bodyPr>
          <a:lstStyle/>
          <a:p>
            <a:r>
              <a:rPr lang="en-US" sz="2800" dirty="0"/>
              <a:t>9. </a:t>
            </a:r>
            <a:r>
              <a:rPr lang="nl-BE" sz="2800" dirty="0">
                <a:effectLst/>
                <a:latin typeface="Calibri" panose="020F0502020204030204" pitchFamily="34" charset="0"/>
                <a:ea typeface="Calibri" panose="020F0502020204030204" pitchFamily="34" charset="0"/>
                <a:cs typeface="Times New Roman" panose="02020603050405020304" pitchFamily="18" charset="0"/>
              </a:rPr>
              <a:t>In 2027 zou in ons land een eerste Legoland de deuren moeten openen.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Nabij welke Belgische stad zal het nieuwe pretpark komen?</a:t>
            </a:r>
          </a:p>
          <a:p>
            <a:endParaRPr lang="en-US" sz="2000" dirty="0"/>
          </a:p>
        </p:txBody>
      </p:sp>
      <p:pic>
        <p:nvPicPr>
          <p:cNvPr id="6" name="Tijdelijke aanduiding voor inhoud 5" descr="Afbeelding met voedsel, kleurrijk, kantoorartikelen&#10;&#10;Automatisch gegenereerde beschrijving">
            <a:extLst>
              <a:ext uri="{FF2B5EF4-FFF2-40B4-BE49-F238E27FC236}">
                <a16:creationId xmlns:a16="http://schemas.microsoft.com/office/drawing/2014/main" id="{69549107-C6EC-D541-C319-4DA5171C5F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0986" y="1069398"/>
            <a:ext cx="4747547" cy="4747547"/>
          </a:xfrm>
          <a:prstGeom prst="rect">
            <a:avLst/>
          </a:prstGeom>
        </p:spPr>
      </p:pic>
    </p:spTree>
    <p:extLst>
      <p:ext uri="{BB962C8B-B14F-4D97-AF65-F5344CB8AC3E}">
        <p14:creationId xmlns:p14="http://schemas.microsoft.com/office/powerpoint/2010/main" val="3851513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5E8596F-1C72-8A84-919C-1816427A1693}"/>
              </a:ext>
            </a:extLst>
          </p:cNvPr>
          <p:cNvSpPr>
            <a:spLocks noGrp="1"/>
          </p:cNvSpPr>
          <p:nvPr>
            <p:ph type="ctrTitle"/>
          </p:nvPr>
        </p:nvSpPr>
        <p:spPr>
          <a:xfrm>
            <a:off x="1524003" y="1999615"/>
            <a:ext cx="9144000" cy="2764028"/>
          </a:xfrm>
        </p:spPr>
        <p:txBody>
          <a:bodyPr anchor="ctr">
            <a:normAutofit/>
          </a:bodyPr>
          <a:lstStyle/>
          <a:p>
            <a:r>
              <a:rPr lang="nl-BE" sz="7200" dirty="0"/>
              <a:t>Fotoronde wordt opgehaald</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0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84746-7F22-558F-3490-160C1C51C0A0}"/>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Ronde 8 </a:t>
            </a:r>
            <a:r>
              <a:rPr lang="en-US" sz="5400" kern="1200" dirty="0" err="1">
                <a:solidFill>
                  <a:schemeClr val="tx1"/>
                </a:solidFill>
                <a:latin typeface="+mj-lt"/>
                <a:ea typeface="+mj-ea"/>
                <a:cs typeface="+mj-cs"/>
              </a:rPr>
              <a:t>antwoorden</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99381DA-B250-44FD-AE46-2CDFA64A3842}"/>
              </a:ext>
            </a:extLst>
          </p:cNvPr>
          <p:cNvSpPr>
            <a:spLocks noGrp="1"/>
          </p:cNvSpPr>
          <p:nvPr>
            <p:ph type="body" sz="half" idx="2"/>
          </p:nvPr>
        </p:nvSpPr>
        <p:spPr>
          <a:xfrm>
            <a:off x="5126418" y="552091"/>
            <a:ext cx="6224335" cy="5431536"/>
          </a:xfrm>
        </p:spPr>
        <p:txBody>
          <a:bodyPr vert="horz" lIns="91440" tIns="45720" rIns="91440" bIns="45720" rtlCol="0" anchor="ctr">
            <a:normAutofit/>
          </a:bodyPr>
          <a:lstStyle/>
          <a:p>
            <a:r>
              <a:rPr lang="en-US" sz="2800" dirty="0"/>
              <a:t>1. Sydney - Hobart</a:t>
            </a:r>
          </a:p>
          <a:p>
            <a:r>
              <a:rPr lang="en-US" sz="2800" dirty="0"/>
              <a:t>2. Herman Van </a:t>
            </a:r>
            <a:r>
              <a:rPr lang="en-US" sz="2800" dirty="0" err="1"/>
              <a:t>Molle</a:t>
            </a:r>
            <a:endParaRPr lang="en-US" sz="2800" dirty="0"/>
          </a:p>
          <a:p>
            <a:r>
              <a:rPr lang="en-US" sz="2800" dirty="0"/>
              <a:t>3. Extinction Rebellion</a:t>
            </a:r>
          </a:p>
          <a:p>
            <a:r>
              <a:rPr lang="en-US" sz="2800" dirty="0"/>
              <a:t>4. Kaliningrad</a:t>
            </a:r>
          </a:p>
          <a:p>
            <a:r>
              <a:rPr lang="en-US" sz="2800" dirty="0"/>
              <a:t>5. </a:t>
            </a:r>
            <a:r>
              <a:rPr lang="en-US" sz="2800" dirty="0">
                <a:effectLst/>
              </a:rPr>
              <a:t>De 8 Bergen</a:t>
            </a:r>
          </a:p>
          <a:p>
            <a:r>
              <a:rPr lang="en-US" sz="2800" dirty="0"/>
              <a:t>6. </a:t>
            </a:r>
            <a:r>
              <a:rPr lang="en-US" sz="2800" dirty="0" err="1"/>
              <a:t>Waldorfsalade</a:t>
            </a:r>
            <a:endParaRPr lang="en-US" sz="2800" dirty="0"/>
          </a:p>
          <a:p>
            <a:r>
              <a:rPr lang="en-US" sz="2800" dirty="0"/>
              <a:t>7. </a:t>
            </a:r>
            <a:r>
              <a:rPr lang="en-US" sz="2800" dirty="0" err="1"/>
              <a:t>Kroatië</a:t>
            </a:r>
            <a:endParaRPr lang="en-US" sz="2800" dirty="0"/>
          </a:p>
          <a:p>
            <a:r>
              <a:rPr lang="en-US" sz="2800" dirty="0"/>
              <a:t>8. Bonn</a:t>
            </a:r>
          </a:p>
          <a:p>
            <a:r>
              <a:rPr lang="en-US" sz="2800" dirty="0"/>
              <a:t>9. Beatrix Potter</a:t>
            </a:r>
          </a:p>
          <a:p>
            <a:r>
              <a:rPr lang="en-US" sz="2800" dirty="0"/>
              <a:t>10. Crowded House</a:t>
            </a:r>
          </a:p>
        </p:txBody>
      </p:sp>
    </p:spTree>
    <p:extLst>
      <p:ext uri="{BB962C8B-B14F-4D97-AF65-F5344CB8AC3E}">
        <p14:creationId xmlns:p14="http://schemas.microsoft.com/office/powerpoint/2010/main" val="14333136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4EC3E8-353D-28CB-D235-F4EFDF73254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Memory-alfabetronde</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84AFDBBA-A924-33A7-20DB-0091A38E7DDF}"/>
              </a:ext>
            </a:extLst>
          </p:cNvPr>
          <p:cNvSpPr>
            <a:spLocks noGrp="1"/>
          </p:cNvSpPr>
          <p:nvPr>
            <p:ph type="body" sz="half" idx="2"/>
          </p:nvPr>
        </p:nvSpPr>
        <p:spPr>
          <a:xfrm>
            <a:off x="838200" y="1929384"/>
            <a:ext cx="10515600" cy="4251960"/>
          </a:xfrm>
        </p:spPr>
        <p:txBody>
          <a:bodyPr vert="horz" lIns="91440" tIns="45720" rIns="91440" bIns="45720" rtlCol="0">
            <a:normAutofit/>
          </a:bodyPr>
          <a:lstStyle/>
          <a:p>
            <a:r>
              <a:rPr lang="en-US" sz="2800" dirty="0"/>
              <a:t>Nu </a:t>
            </a:r>
            <a:r>
              <a:rPr lang="en-US" sz="2800" dirty="0" err="1"/>
              <a:t>volgt</a:t>
            </a:r>
            <a:r>
              <a:rPr lang="en-US" sz="2800" dirty="0"/>
              <a:t> de </a:t>
            </a:r>
            <a:r>
              <a:rPr lang="en-US" sz="2800" dirty="0" err="1"/>
              <a:t>bekende</a:t>
            </a:r>
            <a:r>
              <a:rPr lang="en-US" sz="2800" dirty="0"/>
              <a:t> </a:t>
            </a:r>
            <a:r>
              <a:rPr lang="en-US" sz="2800" dirty="0" err="1"/>
              <a:t>alfabetronde</a:t>
            </a:r>
            <a:r>
              <a:rPr lang="en-US" sz="2800" dirty="0"/>
              <a:t>, maar dan </a:t>
            </a:r>
            <a:r>
              <a:rPr lang="en-US" sz="2800" dirty="0" err="1"/>
              <a:t>wel</a:t>
            </a:r>
            <a:r>
              <a:rPr lang="en-US" sz="2800" dirty="0"/>
              <a:t> in </a:t>
            </a:r>
            <a:r>
              <a:rPr lang="en-US" sz="2800" dirty="0" err="1"/>
              <a:t>een</a:t>
            </a:r>
            <a:r>
              <a:rPr lang="en-US" sz="2800" dirty="0"/>
              <a:t> </a:t>
            </a:r>
            <a:r>
              <a:rPr lang="en-US" sz="2800" dirty="0" err="1"/>
              <a:t>ander</a:t>
            </a:r>
            <a:r>
              <a:rPr lang="en-US" sz="2800" dirty="0"/>
              <a:t> </a:t>
            </a:r>
            <a:r>
              <a:rPr lang="en-US" sz="2800" dirty="0" err="1"/>
              <a:t>jasje</a:t>
            </a:r>
            <a:r>
              <a:rPr lang="en-US" sz="2800" dirty="0"/>
              <a:t>. </a:t>
            </a:r>
            <a:r>
              <a:rPr lang="en-US" sz="2800" dirty="0" err="1"/>
              <a:t>Bedoeling</a:t>
            </a:r>
            <a:r>
              <a:rPr lang="en-US" sz="2800" dirty="0"/>
              <a:t> is </a:t>
            </a:r>
            <a:r>
              <a:rPr lang="en-US" sz="2800" dirty="0" err="1"/>
              <a:t>dat</a:t>
            </a:r>
            <a:r>
              <a:rPr lang="en-US" sz="2800" dirty="0"/>
              <a:t> </a:t>
            </a:r>
            <a:r>
              <a:rPr lang="en-US" sz="2800" dirty="0" err="1"/>
              <a:t>jullie</a:t>
            </a:r>
            <a:r>
              <a:rPr lang="en-US" sz="2800" dirty="0"/>
              <a:t> </a:t>
            </a:r>
            <a:r>
              <a:rPr lang="en-US" sz="2800" dirty="0" err="1"/>
              <a:t>allemaal</a:t>
            </a:r>
            <a:r>
              <a:rPr lang="en-US" sz="2800" dirty="0"/>
              <a:t> </a:t>
            </a:r>
            <a:r>
              <a:rPr lang="en-US" sz="2800" dirty="0" err="1"/>
              <a:t>rechtstaan</a:t>
            </a:r>
            <a:r>
              <a:rPr lang="en-US" sz="2800" dirty="0"/>
              <a:t> </a:t>
            </a:r>
            <a:r>
              <a:rPr lang="en-US" sz="2800" dirty="0" err="1"/>
              <a:t>en</a:t>
            </a:r>
            <a:r>
              <a:rPr lang="en-US" sz="2800" dirty="0"/>
              <a:t> </a:t>
            </a:r>
            <a:r>
              <a:rPr lang="en-US" sz="2800" dirty="0" err="1"/>
              <a:t>luisteren</a:t>
            </a:r>
            <a:r>
              <a:rPr lang="en-US" sz="2800" dirty="0"/>
              <a:t> </a:t>
            </a:r>
            <a:r>
              <a:rPr lang="en-US" sz="2800" dirty="0" err="1"/>
              <a:t>naar</a:t>
            </a:r>
            <a:r>
              <a:rPr lang="en-US" sz="2800" dirty="0"/>
              <a:t> de </a:t>
            </a:r>
            <a:r>
              <a:rPr lang="en-US" sz="2800" dirty="0" err="1"/>
              <a:t>vragen</a:t>
            </a:r>
            <a:r>
              <a:rPr lang="en-US" sz="2800" dirty="0"/>
              <a:t>, die in </a:t>
            </a:r>
            <a:r>
              <a:rPr lang="en-US" sz="2800" dirty="0" err="1"/>
              <a:t>alfabetische</a:t>
            </a:r>
            <a:r>
              <a:rPr lang="en-US" sz="2800" dirty="0"/>
              <a:t> </a:t>
            </a:r>
            <a:r>
              <a:rPr lang="en-US" sz="2800" dirty="0" err="1"/>
              <a:t>volgorde</a:t>
            </a:r>
            <a:r>
              <a:rPr lang="en-US" sz="2800" dirty="0"/>
              <a:t> </a:t>
            </a:r>
            <a:r>
              <a:rPr lang="en-US" sz="2800" dirty="0" err="1"/>
              <a:t>worden</a:t>
            </a:r>
            <a:r>
              <a:rPr lang="en-US" sz="2800" dirty="0"/>
              <a:t> </a:t>
            </a:r>
            <a:r>
              <a:rPr lang="en-US" sz="2800" dirty="0" err="1"/>
              <a:t>gesteld</a:t>
            </a:r>
            <a:r>
              <a:rPr lang="en-US" sz="2800" dirty="0"/>
              <a:t>. </a:t>
            </a:r>
          </a:p>
          <a:p>
            <a:r>
              <a:rPr lang="en-US" sz="2800" dirty="0"/>
              <a:t>Pas </a:t>
            </a:r>
            <a:r>
              <a:rPr lang="en-US" sz="2800" dirty="0" err="1"/>
              <a:t>wanneer</a:t>
            </a:r>
            <a:r>
              <a:rPr lang="en-US" sz="2800" dirty="0"/>
              <a:t> de </a:t>
            </a:r>
            <a:r>
              <a:rPr lang="en-US" sz="2800" dirty="0" err="1"/>
              <a:t>laatste</a:t>
            </a:r>
            <a:r>
              <a:rPr lang="en-US" sz="2800" dirty="0"/>
              <a:t> </a:t>
            </a:r>
            <a:r>
              <a:rPr lang="en-US" sz="2800" dirty="0" err="1"/>
              <a:t>vraag</a:t>
            </a:r>
            <a:r>
              <a:rPr lang="en-US" sz="2800" dirty="0"/>
              <a:t> </a:t>
            </a:r>
            <a:r>
              <a:rPr lang="en-US" sz="2800" dirty="0" err="1"/>
              <a:t>gesteld</a:t>
            </a:r>
            <a:r>
              <a:rPr lang="en-US" sz="2800" dirty="0"/>
              <a:t> is, mag je </a:t>
            </a:r>
            <a:r>
              <a:rPr lang="en-US" sz="2800" dirty="0" err="1"/>
              <a:t>gaan</a:t>
            </a:r>
            <a:r>
              <a:rPr lang="en-US" sz="2800" dirty="0"/>
              <a:t> </a:t>
            </a:r>
            <a:r>
              <a:rPr lang="en-US" sz="2800" dirty="0" err="1"/>
              <a:t>zitten</a:t>
            </a:r>
            <a:r>
              <a:rPr lang="en-US" sz="2800" dirty="0"/>
              <a:t> </a:t>
            </a:r>
            <a:r>
              <a:rPr lang="en-US" sz="2800" dirty="0" err="1"/>
              <a:t>en</a:t>
            </a:r>
            <a:r>
              <a:rPr lang="en-US" sz="2800" dirty="0"/>
              <a:t> de </a:t>
            </a:r>
            <a:r>
              <a:rPr lang="en-US" sz="2800" dirty="0" err="1"/>
              <a:t>antwoorden</a:t>
            </a:r>
            <a:r>
              <a:rPr lang="en-US" sz="2800" dirty="0"/>
              <a:t> </a:t>
            </a:r>
            <a:r>
              <a:rPr lang="en-US" sz="2800" dirty="0" err="1"/>
              <a:t>noteren</a:t>
            </a:r>
            <a:r>
              <a:rPr lang="en-US" sz="2800" dirty="0"/>
              <a:t>. </a:t>
            </a:r>
          </a:p>
          <a:p>
            <a:r>
              <a:rPr lang="en-US" sz="2800" dirty="0"/>
              <a:t>Je </a:t>
            </a:r>
            <a:r>
              <a:rPr lang="en-US" sz="2800" dirty="0" err="1"/>
              <a:t>krijgt</a:t>
            </a:r>
            <a:r>
              <a:rPr lang="en-US" sz="2800" dirty="0"/>
              <a:t> nu twee </a:t>
            </a:r>
            <a:r>
              <a:rPr lang="en-US" sz="2800" dirty="0" err="1"/>
              <a:t>minuten</a:t>
            </a:r>
            <a:r>
              <a:rPr lang="en-US" sz="2800" dirty="0"/>
              <a:t> om je </a:t>
            </a:r>
            <a:r>
              <a:rPr lang="en-US" sz="2800" dirty="0" err="1"/>
              <a:t>tactiek</a:t>
            </a:r>
            <a:r>
              <a:rPr lang="en-US" sz="2800" dirty="0"/>
              <a:t> </a:t>
            </a:r>
            <a:r>
              <a:rPr lang="en-US" sz="2800" dirty="0" err="1"/>
              <a:t>te</a:t>
            </a:r>
            <a:r>
              <a:rPr lang="en-US" sz="2800" dirty="0"/>
              <a:t> </a:t>
            </a:r>
            <a:r>
              <a:rPr lang="en-US" sz="2800" dirty="0" err="1"/>
              <a:t>bespreken</a:t>
            </a:r>
            <a:r>
              <a:rPr lang="en-US" sz="2800" dirty="0"/>
              <a:t>.</a:t>
            </a:r>
          </a:p>
        </p:txBody>
      </p:sp>
    </p:spTree>
    <p:extLst>
      <p:ext uri="{BB962C8B-B14F-4D97-AF65-F5344CB8AC3E}">
        <p14:creationId xmlns:p14="http://schemas.microsoft.com/office/powerpoint/2010/main" val="16866325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Tijdelijke aanduiding voor inhoud 5">
            <a:extLst>
              <a:ext uri="{FF2B5EF4-FFF2-40B4-BE49-F238E27FC236}">
                <a16:creationId xmlns:a16="http://schemas.microsoft.com/office/drawing/2014/main" id="{9ED9EDDB-DB3A-C7E8-6B71-9F1C1FBBBA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0169106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E40B7D-7709-9060-A3D0-D70C37A9672F}"/>
              </a:ext>
            </a:extLst>
          </p:cNvPr>
          <p:cNvSpPr>
            <a:spLocks noGrp="1"/>
          </p:cNvSpPr>
          <p:nvPr>
            <p:ph type="title"/>
          </p:nvPr>
        </p:nvSpPr>
        <p:spPr>
          <a:xfrm>
            <a:off x="839788" y="228601"/>
            <a:ext cx="8304212" cy="1135930"/>
          </a:xfrm>
        </p:spPr>
        <p:txBody>
          <a:bodyPr>
            <a:noAutofit/>
          </a:bodyPr>
          <a:lstStyle/>
          <a:p>
            <a:r>
              <a:rPr lang="nl-BE" sz="4800" dirty="0"/>
              <a:t>Alfabetronde antwoorden</a:t>
            </a:r>
          </a:p>
        </p:txBody>
      </p:sp>
      <p:sp>
        <p:nvSpPr>
          <p:cNvPr id="4" name="Tijdelijke aanduiding voor tekst 3">
            <a:extLst>
              <a:ext uri="{FF2B5EF4-FFF2-40B4-BE49-F238E27FC236}">
                <a16:creationId xmlns:a16="http://schemas.microsoft.com/office/drawing/2014/main" id="{C6DB3145-93F6-59D7-241A-4A6D6F1FAACF}"/>
              </a:ext>
            </a:extLst>
          </p:cNvPr>
          <p:cNvSpPr>
            <a:spLocks noGrp="1"/>
          </p:cNvSpPr>
          <p:nvPr>
            <p:ph type="body" sz="half" idx="2"/>
          </p:nvPr>
        </p:nvSpPr>
        <p:spPr>
          <a:xfrm>
            <a:off x="924630" y="1364531"/>
            <a:ext cx="3932237" cy="4428241"/>
          </a:xfrm>
        </p:spPr>
        <p:txBody>
          <a:bodyPr>
            <a:normAutofit fontScale="25000" lnSpcReduction="20000"/>
          </a:bodyPr>
          <a:lstStyle/>
          <a:p>
            <a:pPr marL="285750" indent="-285750">
              <a:lnSpc>
                <a:spcPct val="127000"/>
              </a:lnSpc>
              <a:spcBef>
                <a:spcPts val="0"/>
              </a:spcBef>
              <a:buFont typeface="Arial" panose="020B0604020202020204" pitchFamily="34" charset="0"/>
              <a:buChar char="•"/>
            </a:pPr>
            <a:r>
              <a:rPr lang="nl-BE" sz="8800" dirty="0">
                <a:effectLst/>
                <a:latin typeface="Calibri" panose="020F0502020204030204" pitchFamily="34" charset="0"/>
                <a:ea typeface="Calibri" panose="020F0502020204030204" pitchFamily="34" charset="0"/>
                <a:cs typeface="Times New Roman" panose="02020603050405020304" pitchFamily="18" charset="0"/>
              </a:rPr>
              <a:t>Aardbei</a:t>
            </a:r>
          </a:p>
          <a:p>
            <a:pPr marL="285750" indent="-285750">
              <a:lnSpc>
                <a:spcPct val="127000"/>
              </a:lnSpc>
              <a:spcBef>
                <a:spcPts val="0"/>
              </a:spcBef>
              <a:buFont typeface="Arial" panose="020B0604020202020204" pitchFamily="34" charset="0"/>
              <a:buChar char="•"/>
            </a:pPr>
            <a:r>
              <a:rPr lang="nl-BE" sz="8800" dirty="0">
                <a:effectLst/>
                <a:latin typeface="Calibri" panose="020F0502020204030204" pitchFamily="34" charset="0"/>
                <a:ea typeface="Calibri" panose="020F0502020204030204" pitchFamily="34" charset="0"/>
                <a:cs typeface="Times New Roman" panose="02020603050405020304" pitchFamily="18" charset="0"/>
              </a:rPr>
              <a:t>Breendonk</a:t>
            </a:r>
          </a:p>
          <a:p>
            <a:pPr marL="285750" indent="-285750">
              <a:lnSpc>
                <a:spcPct val="127000"/>
              </a:lnSpc>
              <a:spcBef>
                <a:spcPts val="0"/>
              </a:spcBef>
              <a:buFont typeface="Arial" panose="020B0604020202020204" pitchFamily="34" charset="0"/>
              <a:buChar char="•"/>
            </a:pPr>
            <a:r>
              <a:rPr lang="nl-BE" sz="8800" dirty="0">
                <a:effectLst/>
                <a:latin typeface="Calibri" panose="020F0502020204030204" pitchFamily="34" charset="0"/>
                <a:ea typeface="Calibri" panose="020F0502020204030204" pitchFamily="34" charset="0"/>
                <a:cs typeface="Times New Roman" panose="02020603050405020304" pitchFamily="18" charset="0"/>
              </a:rPr>
              <a:t>Coca-Cola</a:t>
            </a:r>
          </a:p>
          <a:p>
            <a:pPr marL="285750" indent="-285750">
              <a:lnSpc>
                <a:spcPct val="127000"/>
              </a:lnSpc>
              <a:spcBef>
                <a:spcPts val="0"/>
              </a:spcBef>
              <a:buFont typeface="Arial" panose="020B0604020202020204" pitchFamily="34" charset="0"/>
              <a:buChar char="•"/>
            </a:pPr>
            <a:r>
              <a:rPr lang="nl-BE" sz="8800" dirty="0">
                <a:effectLst/>
                <a:latin typeface="Calibri" panose="020F0502020204030204" pitchFamily="34" charset="0"/>
                <a:ea typeface="Calibri" panose="020F0502020204030204" pitchFamily="34" charset="0"/>
                <a:cs typeface="Times New Roman" panose="02020603050405020304" pitchFamily="18" charset="0"/>
              </a:rPr>
              <a:t>Droom</a:t>
            </a:r>
          </a:p>
          <a:p>
            <a:pPr marL="285750" indent="-285750">
              <a:lnSpc>
                <a:spcPct val="127000"/>
              </a:lnSpc>
              <a:spcBef>
                <a:spcPts val="0"/>
              </a:spcBef>
              <a:buFont typeface="Arial" panose="020B0604020202020204" pitchFamily="34" charset="0"/>
              <a:buChar char="•"/>
            </a:pPr>
            <a:r>
              <a:rPr lang="nl-BE" sz="8800" dirty="0">
                <a:effectLst/>
                <a:latin typeface="Calibri" panose="020F0502020204030204" pitchFamily="34" charset="0"/>
                <a:ea typeface="Calibri" panose="020F0502020204030204" pitchFamily="34" charset="0"/>
                <a:cs typeface="Times New Roman" panose="02020603050405020304" pitchFamily="18" charset="0"/>
              </a:rPr>
              <a:t>Evenaar</a:t>
            </a:r>
          </a:p>
          <a:p>
            <a:pPr marL="285750" indent="-285750">
              <a:lnSpc>
                <a:spcPct val="127000"/>
              </a:lnSpc>
              <a:spcBef>
                <a:spcPts val="0"/>
              </a:spcBef>
              <a:buFont typeface="Arial" panose="020B0604020202020204" pitchFamily="34" charset="0"/>
              <a:buChar char="•"/>
            </a:pPr>
            <a:r>
              <a:rPr lang="nl-BE" sz="8800" dirty="0">
                <a:effectLst/>
                <a:latin typeface="Calibri" panose="020F0502020204030204" pitchFamily="34" charset="0"/>
                <a:ea typeface="Calibri" panose="020F0502020204030204" pitchFamily="34" charset="0"/>
                <a:cs typeface="Times New Roman" panose="02020603050405020304" pitchFamily="18" charset="0"/>
              </a:rPr>
              <a:t>Frietjes</a:t>
            </a:r>
          </a:p>
          <a:p>
            <a:pPr marL="285750" indent="-285750">
              <a:lnSpc>
                <a:spcPct val="127000"/>
              </a:lnSpc>
              <a:spcBef>
                <a:spcPts val="0"/>
              </a:spcBef>
              <a:buFont typeface="Arial" panose="020B0604020202020204" pitchFamily="34" charset="0"/>
              <a:buChar char="•"/>
            </a:pPr>
            <a:r>
              <a:rPr lang="nl-BE" sz="8800" dirty="0" err="1">
                <a:effectLst/>
                <a:latin typeface="Calibri" panose="020F0502020204030204" pitchFamily="34" charset="0"/>
                <a:ea typeface="Calibri" panose="020F0502020204030204" pitchFamily="34" charset="0"/>
                <a:cs typeface="Times New Roman" panose="02020603050405020304" pitchFamily="18" charset="0"/>
              </a:rPr>
              <a:t>Gargamel</a:t>
            </a:r>
            <a:endParaRPr lang="nl-BE" sz="8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27000"/>
              </a:lnSpc>
              <a:spcBef>
                <a:spcPts val="0"/>
              </a:spcBef>
              <a:buFont typeface="Arial" panose="020B0604020202020204" pitchFamily="34" charset="0"/>
              <a:buChar char="•"/>
            </a:pPr>
            <a:r>
              <a:rPr lang="nl-BE" sz="8800" dirty="0" err="1">
                <a:effectLst/>
                <a:latin typeface="Calibri" panose="020F0502020204030204" pitchFamily="34" charset="0"/>
                <a:ea typeface="Calibri" panose="020F0502020204030204" pitchFamily="34" charset="0"/>
                <a:cs typeface="Times New Roman" panose="02020603050405020304" pitchFamily="18" charset="0"/>
              </a:rPr>
              <a:t>Hallelujah</a:t>
            </a:r>
            <a:endParaRPr lang="nl-BE" sz="8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27000"/>
              </a:lnSpc>
              <a:spcBef>
                <a:spcPts val="0"/>
              </a:spcBef>
              <a:buFont typeface="Arial" panose="020B0604020202020204" pitchFamily="34" charset="0"/>
              <a:buChar char="•"/>
            </a:pPr>
            <a:r>
              <a:rPr lang="nl-BE" sz="8800" dirty="0">
                <a:effectLst/>
                <a:latin typeface="Calibri" panose="020F0502020204030204" pitchFamily="34" charset="0"/>
                <a:ea typeface="Calibri" panose="020F0502020204030204" pitchFamily="34" charset="0"/>
                <a:cs typeface="Times New Roman" panose="02020603050405020304" pitchFamily="18" charset="0"/>
              </a:rPr>
              <a:t>Indonesië</a:t>
            </a:r>
          </a:p>
          <a:p>
            <a:pPr marL="285750" indent="-285750">
              <a:lnSpc>
                <a:spcPct val="127000"/>
              </a:lnSpc>
              <a:spcBef>
                <a:spcPts val="0"/>
              </a:spcBef>
              <a:buFont typeface="Arial" panose="020B0604020202020204" pitchFamily="34" charset="0"/>
              <a:buChar char="•"/>
            </a:pPr>
            <a:r>
              <a:rPr lang="nl-BE" sz="8800" dirty="0">
                <a:effectLst/>
                <a:latin typeface="Calibri" panose="020F0502020204030204" pitchFamily="34" charset="0"/>
                <a:ea typeface="Calibri" panose="020F0502020204030204" pitchFamily="34" charset="0"/>
                <a:cs typeface="Times New Roman" panose="02020603050405020304" pitchFamily="18" charset="0"/>
              </a:rPr>
              <a:t>Jaguar</a:t>
            </a:r>
          </a:p>
          <a:p>
            <a:pPr marL="285750" indent="-285750">
              <a:lnSpc>
                <a:spcPct val="127000"/>
              </a:lnSpc>
              <a:spcBef>
                <a:spcPts val="0"/>
              </a:spcBef>
              <a:buFont typeface="Arial" panose="020B0604020202020204" pitchFamily="34" charset="0"/>
              <a:buChar char="•"/>
            </a:pPr>
            <a:r>
              <a:rPr lang="nl-BE" sz="8800" dirty="0">
                <a:effectLst/>
                <a:latin typeface="Calibri" panose="020F0502020204030204" pitchFamily="34" charset="0"/>
                <a:ea typeface="Calibri" panose="020F0502020204030204" pitchFamily="34" charset="0"/>
                <a:cs typeface="Times New Roman" panose="02020603050405020304" pitchFamily="18" charset="0"/>
              </a:rPr>
              <a:t>Kapstok</a:t>
            </a:r>
          </a:p>
          <a:p>
            <a:pPr marL="285750" indent="-285750">
              <a:lnSpc>
                <a:spcPct val="127000"/>
              </a:lnSpc>
              <a:spcBef>
                <a:spcPts val="0"/>
              </a:spcBef>
              <a:buFont typeface="Arial" panose="020B0604020202020204" pitchFamily="34" charset="0"/>
              <a:buChar char="•"/>
            </a:pPr>
            <a:r>
              <a:rPr lang="nl-BE" sz="8800" dirty="0" err="1">
                <a:effectLst/>
                <a:latin typeface="Calibri" panose="020F0502020204030204" pitchFamily="34" charset="0"/>
                <a:ea typeface="Calibri" panose="020F0502020204030204" pitchFamily="34" charset="0"/>
                <a:cs typeface="Times New Roman" panose="02020603050405020304" pitchFamily="18" charset="0"/>
              </a:rPr>
              <a:t>Lassie</a:t>
            </a:r>
            <a:endParaRPr lang="nl-BE" sz="8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27000"/>
              </a:lnSpc>
              <a:spcBef>
                <a:spcPts val="0"/>
              </a:spcBef>
              <a:buFont typeface="Arial" panose="020B0604020202020204" pitchFamily="34" charset="0"/>
              <a:buChar char="•"/>
            </a:pPr>
            <a:r>
              <a:rPr lang="en-US" sz="8800" dirty="0">
                <a:effectLst/>
                <a:latin typeface="Calibri" panose="020F0502020204030204" pitchFamily="34" charset="0"/>
                <a:ea typeface="Calibri" panose="020F0502020204030204" pitchFamily="34" charset="0"/>
                <a:cs typeface="Times New Roman" panose="02020603050405020304" pitchFamily="18" charset="0"/>
              </a:rPr>
              <a:t>Madonna</a:t>
            </a:r>
            <a:endParaRPr lang="nl-BE" sz="8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27000"/>
              </a:lnSpc>
              <a:spcBef>
                <a:spcPts val="0"/>
              </a:spcBef>
              <a:buFont typeface="Arial" panose="020B0604020202020204" pitchFamily="34" charset="0"/>
              <a:buChar char="•"/>
            </a:pPr>
            <a:r>
              <a:rPr lang="en-US" sz="8800" dirty="0">
                <a:effectLst/>
                <a:latin typeface="Calibri" panose="020F0502020204030204" pitchFamily="34" charset="0"/>
                <a:ea typeface="Calibri" panose="020F0502020204030204" pitchFamily="34" charset="0"/>
                <a:cs typeface="Times New Roman" panose="02020603050405020304" pitchFamily="18" charset="0"/>
              </a:rPr>
              <a:t>NMBS</a:t>
            </a:r>
            <a:endParaRPr lang="nl-BE" sz="88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dirty="0"/>
          </a:p>
        </p:txBody>
      </p:sp>
      <p:sp>
        <p:nvSpPr>
          <p:cNvPr id="6" name="Tekstvak 5">
            <a:extLst>
              <a:ext uri="{FF2B5EF4-FFF2-40B4-BE49-F238E27FC236}">
                <a16:creationId xmlns:a16="http://schemas.microsoft.com/office/drawing/2014/main" id="{AE449778-6E1F-3857-D4EB-7A40AEF253EE}"/>
              </a:ext>
            </a:extLst>
          </p:cNvPr>
          <p:cNvSpPr txBox="1"/>
          <p:nvPr/>
        </p:nvSpPr>
        <p:spPr>
          <a:xfrm>
            <a:off x="6702458" y="1364531"/>
            <a:ext cx="1982979" cy="4716676"/>
          </a:xfrm>
          <a:prstGeom prst="rect">
            <a:avLst/>
          </a:prstGeom>
          <a:noFill/>
        </p:spPr>
        <p:txBody>
          <a:bodyPr wrap="none" rtlCol="0">
            <a:spAutoFit/>
          </a:bodyPr>
          <a:lstStyle/>
          <a:p>
            <a:pPr marL="285750" indent="-285750">
              <a:lnSpc>
                <a:spcPct val="107000"/>
              </a:lnSpc>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Outlook</a:t>
            </a:r>
            <a:endParaRPr lang="nl-BE" sz="22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2200" dirty="0" err="1">
                <a:effectLst/>
                <a:latin typeface="Calibri" panose="020F0502020204030204" pitchFamily="34" charset="0"/>
                <a:ea typeface="Calibri" panose="020F0502020204030204" pitchFamily="34" charset="0"/>
                <a:cs typeface="Times New Roman" panose="02020603050405020304" pitchFamily="18" charset="0"/>
              </a:rPr>
              <a:t>Paars</a:t>
            </a:r>
            <a:endParaRPr lang="nl-BE" sz="22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Qatar</a:t>
            </a:r>
            <a:endParaRPr lang="nl-BE" sz="22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Radio</a:t>
            </a:r>
            <a:endParaRPr lang="nl-BE" sz="22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September</a:t>
            </a:r>
            <a:endParaRPr lang="nl-BE" sz="22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Tedesco</a:t>
            </a:r>
            <a:endParaRPr lang="nl-BE" sz="22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nl-BE" sz="2200" dirty="0">
                <a:effectLst/>
                <a:latin typeface="Calibri" panose="020F0502020204030204" pitchFamily="34" charset="0"/>
                <a:ea typeface="Calibri" panose="020F0502020204030204" pitchFamily="34" charset="0"/>
                <a:cs typeface="Times New Roman" panose="02020603050405020304" pitchFamily="18" charset="0"/>
              </a:rPr>
              <a:t>Uitroepteken</a:t>
            </a:r>
          </a:p>
          <a:p>
            <a:pPr marL="285750" indent="-285750">
              <a:lnSpc>
                <a:spcPct val="107000"/>
              </a:lnSpc>
              <a:buFont typeface="Arial" panose="020B0604020202020204" pitchFamily="34" charset="0"/>
              <a:buChar char="•"/>
            </a:pPr>
            <a:r>
              <a:rPr lang="nl-BE" sz="2200" dirty="0">
                <a:effectLst/>
                <a:latin typeface="Calibri" panose="020F0502020204030204" pitchFamily="34" charset="0"/>
                <a:ea typeface="Calibri" panose="020F0502020204030204" pitchFamily="34" charset="0"/>
                <a:cs typeface="Times New Roman" panose="02020603050405020304" pitchFamily="18" charset="0"/>
              </a:rPr>
              <a:t>Vooruit</a:t>
            </a:r>
          </a:p>
          <a:p>
            <a:pPr marL="285750" indent="-285750">
              <a:lnSpc>
                <a:spcPct val="107000"/>
              </a:lnSpc>
              <a:buFont typeface="Arial" panose="020B0604020202020204" pitchFamily="34" charset="0"/>
              <a:buChar char="•"/>
            </a:pPr>
            <a:r>
              <a:rPr lang="nl-BE" sz="2200" dirty="0">
                <a:effectLst/>
                <a:latin typeface="Calibri" panose="020F0502020204030204" pitchFamily="34" charset="0"/>
                <a:ea typeface="Calibri" panose="020F0502020204030204" pitchFamily="34" charset="0"/>
                <a:cs typeface="Times New Roman" panose="02020603050405020304" pitchFamily="18" charset="0"/>
              </a:rPr>
              <a:t>Wolf</a:t>
            </a:r>
          </a:p>
          <a:p>
            <a:pPr marL="285750" indent="-285750">
              <a:lnSpc>
                <a:spcPct val="107000"/>
              </a:lnSpc>
              <a:buFont typeface="Arial" panose="020B0604020202020204" pitchFamily="34" charset="0"/>
              <a:buChar char="•"/>
            </a:pPr>
            <a:r>
              <a:rPr lang="nl-BE" sz="2200" dirty="0">
                <a:effectLst/>
                <a:latin typeface="Calibri" panose="020F0502020204030204" pitchFamily="34" charset="0"/>
                <a:ea typeface="Calibri" panose="020F0502020204030204" pitchFamily="34" charset="0"/>
                <a:cs typeface="Times New Roman" panose="02020603050405020304" pitchFamily="18" charset="0"/>
              </a:rPr>
              <a:t>Xavier</a:t>
            </a:r>
          </a:p>
          <a:p>
            <a:pPr marL="285750" indent="-285750">
              <a:lnSpc>
                <a:spcPct val="107000"/>
              </a:lnSpc>
              <a:buFont typeface="Arial" panose="020B0604020202020204" pitchFamily="34" charset="0"/>
              <a:buChar char="•"/>
            </a:pPr>
            <a:r>
              <a:rPr lang="nl-BE" sz="2200" dirty="0" err="1">
                <a:effectLst/>
                <a:latin typeface="Calibri" panose="020F0502020204030204" pitchFamily="34" charset="0"/>
                <a:ea typeface="Calibri" panose="020F0502020204030204" pitchFamily="34" charset="0"/>
                <a:cs typeface="Times New Roman" panose="02020603050405020304" pitchFamily="18" charset="0"/>
              </a:rPr>
              <a:t>Ye</a:t>
            </a:r>
            <a:endParaRPr lang="nl-BE" sz="22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Arial" panose="020B0604020202020204" pitchFamily="34" charset="0"/>
              <a:buChar char="•"/>
            </a:pPr>
            <a:r>
              <a:rPr lang="nl-BE" sz="2200" dirty="0">
                <a:effectLst/>
                <a:latin typeface="Calibri" panose="020F0502020204030204" pitchFamily="34" charset="0"/>
                <a:ea typeface="Calibri" panose="020F0502020204030204" pitchFamily="34" charset="0"/>
                <a:cs typeface="Times New Roman" panose="02020603050405020304" pitchFamily="18" charset="0"/>
              </a:rPr>
              <a:t>Zomer</a:t>
            </a:r>
          </a:p>
          <a:p>
            <a:endParaRPr lang="nl-BE" dirty="0"/>
          </a:p>
        </p:txBody>
      </p:sp>
    </p:spTree>
    <p:extLst>
      <p:ext uri="{BB962C8B-B14F-4D97-AF65-F5344CB8AC3E}">
        <p14:creationId xmlns:p14="http://schemas.microsoft.com/office/powerpoint/2010/main" val="18274030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84746-7F22-558F-3490-160C1C51C0A0}"/>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err="1">
                <a:solidFill>
                  <a:schemeClr val="tx1"/>
                </a:solidFill>
                <a:latin typeface="+mj-lt"/>
                <a:ea typeface="+mj-ea"/>
                <a:cs typeface="+mj-cs"/>
              </a:rPr>
              <a:t>Fotoronde</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antwoorden</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99381DA-B250-44FD-AE46-2CDFA64A3842}"/>
              </a:ext>
            </a:extLst>
          </p:cNvPr>
          <p:cNvSpPr>
            <a:spLocks noGrp="1"/>
          </p:cNvSpPr>
          <p:nvPr>
            <p:ph type="body" sz="half" idx="2"/>
          </p:nvPr>
        </p:nvSpPr>
        <p:spPr>
          <a:xfrm>
            <a:off x="5126418" y="552091"/>
            <a:ext cx="6224335" cy="5431536"/>
          </a:xfrm>
        </p:spPr>
        <p:txBody>
          <a:bodyPr vert="horz" lIns="91440" tIns="45720" rIns="91440" bIns="45720" rtlCol="0" anchor="ctr">
            <a:no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George Ezra</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Amadou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Onana</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p>
            <a:r>
              <a:rPr lang="nl-BE" sz="2800" dirty="0">
                <a:effectLst/>
                <a:latin typeface="Calibri" panose="020F0502020204030204" pitchFamily="34" charset="0"/>
                <a:ea typeface="Calibri" panose="020F0502020204030204" pitchFamily="34" charset="0"/>
                <a:cs typeface="Times New Roman" panose="02020603050405020304" pitchFamily="18" charset="0"/>
              </a:rPr>
              <a:t>Jamie-Lee Six</a:t>
            </a:r>
          </a:p>
          <a:p>
            <a:r>
              <a:rPr lang="nl-BE" sz="2800" dirty="0" err="1">
                <a:effectLst/>
                <a:latin typeface="Calibri" panose="020F0502020204030204" pitchFamily="34" charset="0"/>
                <a:ea typeface="Calibri" panose="020F0502020204030204" pitchFamily="34" charset="0"/>
                <a:cs typeface="Times New Roman" panose="02020603050405020304" pitchFamily="18" charset="0"/>
              </a:rPr>
              <a:t>Arctic</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Monkeys</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p>
            <a:r>
              <a:rPr lang="nl-BE" sz="2800" dirty="0" err="1">
                <a:effectLst/>
                <a:latin typeface="Calibri" panose="020F0502020204030204" pitchFamily="34" charset="0"/>
                <a:ea typeface="Calibri" panose="020F0502020204030204" pitchFamily="34" charset="0"/>
                <a:cs typeface="Times New Roman" panose="02020603050405020304" pitchFamily="18" charset="0"/>
              </a:rPr>
              <a:t>Giorgia</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Meloni</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p>
            <a:r>
              <a:rPr lang="nl-BE" sz="2800" dirty="0">
                <a:effectLst/>
                <a:latin typeface="Calibri" panose="020F0502020204030204" pitchFamily="34" charset="0"/>
                <a:ea typeface="Calibri" panose="020F0502020204030204" pitchFamily="34" charset="0"/>
                <a:cs typeface="Times New Roman" panose="02020603050405020304" pitchFamily="18" charset="0"/>
              </a:rPr>
              <a:t>Florence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Pugh</a:t>
            </a:r>
            <a:endParaRPr lang="nl-BE" sz="2800" dirty="0">
              <a:effectLst/>
              <a:latin typeface="Calibri" panose="020F0502020204030204" pitchFamily="34" charset="0"/>
              <a:ea typeface="Calibri" panose="020F0502020204030204" pitchFamily="34" charset="0"/>
              <a:cs typeface="Times New Roman" panose="02020603050405020304" pitchFamily="18" charset="0"/>
            </a:endParaRPr>
          </a:p>
          <a:p>
            <a:r>
              <a:rPr lang="nl-BE" sz="2800" dirty="0">
                <a:effectLst/>
                <a:latin typeface="Calibri" panose="020F0502020204030204" pitchFamily="34" charset="0"/>
                <a:ea typeface="Calibri" panose="020F0502020204030204" pitchFamily="34" charset="0"/>
                <a:cs typeface="Times New Roman" panose="02020603050405020304" pitchFamily="18" charset="0"/>
              </a:rPr>
              <a:t>Koriander</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Panama</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München</a:t>
            </a:r>
          </a:p>
          <a:p>
            <a:r>
              <a:rPr lang="nl-BE" sz="2800" dirty="0" err="1">
                <a:effectLst/>
                <a:latin typeface="Calibri" panose="020F0502020204030204" pitchFamily="34" charset="0"/>
                <a:ea typeface="Calibri" panose="020F0502020204030204" pitchFamily="34" charset="0"/>
                <a:cs typeface="Times New Roman" panose="02020603050405020304" pitchFamily="18" charset="0"/>
              </a:rPr>
              <a:t>Jheronimus</a:t>
            </a:r>
            <a:r>
              <a:rPr lang="nl-BE" sz="2800" dirty="0">
                <a:effectLst/>
                <a:latin typeface="Calibri" panose="020F0502020204030204" pitchFamily="34" charset="0"/>
                <a:ea typeface="Calibri" panose="020F0502020204030204" pitchFamily="34" charset="0"/>
                <a:cs typeface="Times New Roman" panose="02020603050405020304" pitchFamily="18" charset="0"/>
              </a:rPr>
              <a:t> Bosch</a:t>
            </a:r>
          </a:p>
        </p:txBody>
      </p:sp>
    </p:spTree>
    <p:extLst>
      <p:ext uri="{BB962C8B-B14F-4D97-AF65-F5344CB8AC3E}">
        <p14:creationId xmlns:p14="http://schemas.microsoft.com/office/powerpoint/2010/main" val="27537636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Tijdelijke aanduiding voor inhoud 5" descr="Afbeelding met tekst&#10;&#10;Automatisch gegenereerde beschrijving">
            <a:extLst>
              <a:ext uri="{FF2B5EF4-FFF2-40B4-BE49-F238E27FC236}">
                <a16:creationId xmlns:a16="http://schemas.microsoft.com/office/drawing/2014/main" id="{71D6B5AC-BF89-21BC-9524-9A54CD3834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182615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el 1">
            <a:extLst>
              <a:ext uri="{FF2B5EF4-FFF2-40B4-BE49-F238E27FC236}">
                <a16:creationId xmlns:a16="http://schemas.microsoft.com/office/drawing/2014/main" id="{9E1FDB2D-89D3-597E-B493-E4B76A0019FB}"/>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5400" kern="1200" dirty="0" err="1">
                <a:solidFill>
                  <a:srgbClr val="080808"/>
                </a:solidFill>
                <a:latin typeface="+mj-lt"/>
                <a:ea typeface="+mj-ea"/>
                <a:cs typeface="+mj-cs"/>
              </a:rPr>
              <a:t>Eindstand</a:t>
            </a:r>
            <a:endParaRPr lang="en-US" sz="5400" kern="1200" dirty="0">
              <a:solidFill>
                <a:srgbClr val="080808"/>
              </a:solidFill>
              <a:latin typeface="+mj-lt"/>
              <a:ea typeface="+mj-ea"/>
              <a:cs typeface="+mj-cs"/>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4695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33880D59-3884-2E2E-9A6B-BBF0B512CBF6}"/>
              </a:ext>
            </a:extLst>
          </p:cNvPr>
          <p:cNvSpPr>
            <a:spLocks noGrp="1"/>
          </p:cNvSpPr>
          <p:nvPr>
            <p:ph type="body" sz="half" idx="2"/>
          </p:nvPr>
        </p:nvSpPr>
        <p:spPr>
          <a:xfrm>
            <a:off x="640080" y="2778631"/>
            <a:ext cx="4243589" cy="3320668"/>
          </a:xfrm>
        </p:spPr>
        <p:txBody>
          <a:bodyPr vert="horz" lIns="91440" tIns="45720" rIns="91440" bIns="45720" rtlCol="0">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10. Op ons Westrandconcert uit 2021 speelde onze fanfare het nummer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Happier</a:t>
            </a:r>
            <a:r>
              <a:rPr lang="nl-BE" sz="2800" dirty="0">
                <a:effectLst/>
                <a:latin typeface="Calibri" panose="020F0502020204030204" pitchFamily="34" charset="0"/>
                <a:ea typeface="Calibri" panose="020F0502020204030204" pitchFamily="34" charset="0"/>
                <a:cs typeface="Times New Roman" panose="02020603050405020304" pitchFamily="18" charset="0"/>
              </a:rPr>
              <a:t> van de Amerikaanse DJ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Marshello</a:t>
            </a:r>
            <a:r>
              <a:rPr lang="nl-BE" sz="2800" dirty="0">
                <a:effectLst/>
                <a:latin typeface="Calibri" panose="020F0502020204030204" pitchFamily="34" charset="0"/>
                <a:ea typeface="Calibri" panose="020F0502020204030204" pitchFamily="34" charset="0"/>
                <a:cs typeface="Times New Roman" panose="02020603050405020304" pitchFamily="18" charset="0"/>
              </a:rPr>
              <a:t> en een Britse alternatieve band. Hoe heet deze groep?</a:t>
            </a:r>
          </a:p>
          <a:p>
            <a:pPr indent="-228600">
              <a:buFont typeface="Arial" panose="020B0604020202020204" pitchFamily="34" charset="0"/>
              <a:buChar char="•"/>
            </a:pPr>
            <a:endParaRPr lang="en-US" sz="2200" dirty="0"/>
          </a:p>
        </p:txBody>
      </p:sp>
      <p:pic>
        <p:nvPicPr>
          <p:cNvPr id="6" name="Tijdelijke aanduiding voor inhoud 5" descr="Afbeelding met persoon, podium, scène, binnen&#10;&#10;Automatisch gegenereerde beschrijving">
            <a:extLst>
              <a:ext uri="{FF2B5EF4-FFF2-40B4-BE49-F238E27FC236}">
                <a16:creationId xmlns:a16="http://schemas.microsoft.com/office/drawing/2014/main" id="{A7783103-8F06-C93D-8EEC-C462205179E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1233" r="1181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8" name="ronde 1">
            <a:hlinkClick r:id="" action="ppaction://media"/>
            <a:extLst>
              <a:ext uri="{FF2B5EF4-FFF2-40B4-BE49-F238E27FC236}">
                <a16:creationId xmlns:a16="http://schemas.microsoft.com/office/drawing/2014/main" id="{5F1C34D5-51E3-492E-61A6-68FC296BE0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3916" y="5747605"/>
            <a:ext cx="487363" cy="487363"/>
          </a:xfrm>
          <a:prstGeom prst="rect">
            <a:avLst/>
          </a:prstGeom>
        </p:spPr>
      </p:pic>
    </p:spTree>
    <p:extLst>
      <p:ext uri="{BB962C8B-B14F-4D97-AF65-F5344CB8AC3E}">
        <p14:creationId xmlns:p14="http://schemas.microsoft.com/office/powerpoint/2010/main" val="93537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5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Tijdelijke aanduiding voor inhoud 5" descr="Afbeelding met tekst&#10;&#10;Automatisch gegenereerde beschrijving">
            <a:extLst>
              <a:ext uri="{FF2B5EF4-FFF2-40B4-BE49-F238E27FC236}">
                <a16:creationId xmlns:a16="http://schemas.microsoft.com/office/drawing/2014/main" id="{2078CD16-11A5-0925-9178-9F0D449FF6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030840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84746-7F22-558F-3490-160C1C51C0A0}"/>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Ronde 1 </a:t>
            </a:r>
            <a:r>
              <a:rPr lang="en-US" sz="5400" kern="1200" dirty="0" err="1">
                <a:solidFill>
                  <a:schemeClr val="tx1"/>
                </a:solidFill>
                <a:latin typeface="+mj-lt"/>
                <a:ea typeface="+mj-ea"/>
                <a:cs typeface="+mj-cs"/>
              </a:rPr>
              <a:t>antwoorden</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99381DA-B250-44FD-AE46-2CDFA64A3842}"/>
              </a:ext>
            </a:extLst>
          </p:cNvPr>
          <p:cNvSpPr>
            <a:spLocks noGrp="1"/>
          </p:cNvSpPr>
          <p:nvPr>
            <p:ph type="body" sz="half" idx="2"/>
          </p:nvPr>
        </p:nvSpPr>
        <p:spPr>
          <a:xfrm>
            <a:off x="5126418" y="552091"/>
            <a:ext cx="6224335" cy="5431536"/>
          </a:xfrm>
        </p:spPr>
        <p:txBody>
          <a:bodyPr vert="horz" lIns="91440" tIns="45720" rIns="91440" bIns="45720" rtlCol="0" anchor="ctr">
            <a:normAutofit/>
          </a:bodyPr>
          <a:lstStyle/>
          <a:p>
            <a:r>
              <a:rPr lang="en-US" sz="2800" dirty="0"/>
              <a:t>1. </a:t>
            </a:r>
            <a:r>
              <a:rPr lang="en-US" sz="2800" dirty="0">
                <a:effectLst/>
              </a:rPr>
              <a:t>Jasper </a:t>
            </a:r>
            <a:r>
              <a:rPr lang="en-US" sz="2800" dirty="0" err="1">
                <a:effectLst/>
              </a:rPr>
              <a:t>Philipsen</a:t>
            </a:r>
            <a:endParaRPr lang="en-US" sz="2800" dirty="0">
              <a:effectLst/>
            </a:endParaRPr>
          </a:p>
          <a:p>
            <a:r>
              <a:rPr lang="en-US" sz="2800" dirty="0"/>
              <a:t>2. </a:t>
            </a:r>
            <a:r>
              <a:rPr lang="en-US" sz="2800" dirty="0">
                <a:effectLst/>
              </a:rPr>
              <a:t>Maksim </a:t>
            </a:r>
            <a:r>
              <a:rPr lang="en-US" sz="2800" dirty="0" err="1">
                <a:effectLst/>
              </a:rPr>
              <a:t>Stojanac</a:t>
            </a:r>
            <a:endParaRPr lang="en-US" sz="2800" dirty="0">
              <a:effectLst/>
            </a:endParaRPr>
          </a:p>
          <a:p>
            <a:r>
              <a:rPr lang="en-US" sz="2800" dirty="0"/>
              <a:t>3. Corgi</a:t>
            </a:r>
          </a:p>
          <a:p>
            <a:r>
              <a:rPr lang="en-US" sz="2800" dirty="0"/>
              <a:t>4. </a:t>
            </a:r>
            <a:r>
              <a:rPr lang="en-US" sz="2800" dirty="0" err="1"/>
              <a:t>Tongeren</a:t>
            </a:r>
            <a:endParaRPr lang="en-US" sz="2800" dirty="0"/>
          </a:p>
          <a:p>
            <a:r>
              <a:rPr lang="en-US" sz="2800" dirty="0"/>
              <a:t>5. </a:t>
            </a:r>
            <a:r>
              <a:rPr lang="en-US" sz="2800" dirty="0">
                <a:effectLst/>
              </a:rPr>
              <a:t>David Lynch</a:t>
            </a:r>
          </a:p>
          <a:p>
            <a:r>
              <a:rPr lang="en-US" sz="2800" dirty="0"/>
              <a:t>6. </a:t>
            </a:r>
            <a:r>
              <a:rPr lang="en-US" sz="2800" dirty="0" err="1">
                <a:effectLst/>
              </a:rPr>
              <a:t>Brugse</a:t>
            </a:r>
            <a:r>
              <a:rPr lang="en-US" sz="2800" dirty="0">
                <a:effectLst/>
              </a:rPr>
              <a:t> Zot</a:t>
            </a:r>
          </a:p>
          <a:p>
            <a:r>
              <a:rPr lang="en-US" sz="2800" dirty="0"/>
              <a:t>7. </a:t>
            </a:r>
            <a:r>
              <a:rPr lang="en-US" sz="2800" dirty="0" err="1">
                <a:effectLst/>
              </a:rPr>
              <a:t>Hadja</a:t>
            </a:r>
            <a:r>
              <a:rPr lang="en-US" sz="2800" dirty="0">
                <a:effectLst/>
              </a:rPr>
              <a:t> </a:t>
            </a:r>
            <a:r>
              <a:rPr lang="en-US" sz="2800" dirty="0" err="1">
                <a:effectLst/>
              </a:rPr>
              <a:t>Lahbib</a:t>
            </a:r>
            <a:endParaRPr lang="en-US" sz="2800" dirty="0">
              <a:effectLst/>
            </a:endParaRPr>
          </a:p>
          <a:p>
            <a:r>
              <a:rPr lang="en-US" sz="2800" dirty="0"/>
              <a:t>8. </a:t>
            </a:r>
            <a:r>
              <a:rPr lang="en-US" sz="2800" dirty="0">
                <a:effectLst/>
              </a:rPr>
              <a:t>Charlotte van </a:t>
            </a:r>
            <a:r>
              <a:rPr lang="en-US" sz="2800" dirty="0" err="1">
                <a:effectLst/>
              </a:rPr>
              <a:t>België</a:t>
            </a:r>
            <a:endParaRPr lang="en-US" sz="2800" dirty="0">
              <a:effectLst/>
            </a:endParaRPr>
          </a:p>
          <a:p>
            <a:r>
              <a:rPr lang="en-US" sz="2800" dirty="0"/>
              <a:t>9. Charleroi</a:t>
            </a:r>
          </a:p>
          <a:p>
            <a:r>
              <a:rPr lang="en-US" sz="2800" dirty="0"/>
              <a:t>10. Bastille</a:t>
            </a:r>
          </a:p>
        </p:txBody>
      </p:sp>
    </p:spTree>
    <p:extLst>
      <p:ext uri="{BB962C8B-B14F-4D97-AF65-F5344CB8AC3E}">
        <p14:creationId xmlns:p14="http://schemas.microsoft.com/office/powerpoint/2010/main" val="815790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E603788-1336-017F-2E13-B016970353E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Ronde 2</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1FCD567F-CB2D-815F-816F-4D649E5F5385}"/>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marL="514350" indent="-514350">
              <a:buAutoNum type="arabicPeriod"/>
            </a:pPr>
            <a:r>
              <a:rPr lang="en-US" sz="2800" dirty="0">
                <a:effectLst/>
              </a:rPr>
              <a:t>De </a:t>
            </a:r>
            <a:r>
              <a:rPr lang="en-US" sz="2800" dirty="0" err="1">
                <a:effectLst/>
              </a:rPr>
              <a:t>Belgische</a:t>
            </a:r>
            <a:r>
              <a:rPr lang="en-US" sz="2800" dirty="0">
                <a:effectLst/>
              </a:rPr>
              <a:t> </a:t>
            </a:r>
            <a:r>
              <a:rPr lang="en-US" sz="2800" dirty="0" err="1">
                <a:effectLst/>
              </a:rPr>
              <a:t>nationale</a:t>
            </a:r>
            <a:r>
              <a:rPr lang="en-US" sz="2800" dirty="0">
                <a:effectLst/>
              </a:rPr>
              <a:t> </a:t>
            </a:r>
            <a:r>
              <a:rPr lang="en-US" sz="2800" dirty="0" err="1">
                <a:effectLst/>
              </a:rPr>
              <a:t>handbalploeg</a:t>
            </a:r>
            <a:r>
              <a:rPr lang="en-US" sz="2800" dirty="0">
                <a:effectLst/>
              </a:rPr>
              <a:t> deed </a:t>
            </a:r>
            <a:r>
              <a:rPr lang="en-US" sz="2800" dirty="0" err="1">
                <a:effectLst/>
              </a:rPr>
              <a:t>onlangs</a:t>
            </a:r>
            <a:r>
              <a:rPr lang="en-US" sz="2800" dirty="0">
                <a:effectLst/>
              </a:rPr>
              <a:t> </a:t>
            </a:r>
            <a:r>
              <a:rPr lang="en-US" sz="2800" dirty="0" err="1">
                <a:effectLst/>
              </a:rPr>
              <a:t>voor</a:t>
            </a:r>
            <a:r>
              <a:rPr lang="en-US" sz="2800" dirty="0">
                <a:effectLst/>
              </a:rPr>
              <a:t> het </a:t>
            </a:r>
            <a:r>
              <a:rPr lang="en-US" sz="2800" dirty="0" err="1">
                <a:effectLst/>
              </a:rPr>
              <a:t>eerst</a:t>
            </a:r>
            <a:r>
              <a:rPr lang="en-US" sz="2800" dirty="0">
                <a:effectLst/>
              </a:rPr>
              <a:t> mee </a:t>
            </a:r>
            <a:r>
              <a:rPr lang="en-US" sz="2800" dirty="0" err="1">
                <a:effectLst/>
              </a:rPr>
              <a:t>aan</a:t>
            </a:r>
            <a:r>
              <a:rPr lang="en-US" sz="2800" dirty="0">
                <a:effectLst/>
              </a:rPr>
              <a:t> </a:t>
            </a:r>
            <a:r>
              <a:rPr lang="en-US" sz="2800" dirty="0" err="1">
                <a:effectLst/>
              </a:rPr>
              <a:t>een</a:t>
            </a:r>
            <a:r>
              <a:rPr lang="en-US" sz="2800" dirty="0">
                <a:effectLst/>
              </a:rPr>
              <a:t> </a:t>
            </a:r>
            <a:r>
              <a:rPr lang="en-US" sz="2800" dirty="0" err="1">
                <a:effectLst/>
              </a:rPr>
              <a:t>wereldkampioenschap</a:t>
            </a:r>
            <a:r>
              <a:rPr lang="en-US" sz="2800" dirty="0">
                <a:effectLst/>
              </a:rPr>
              <a:t>. Wat is de </a:t>
            </a:r>
            <a:r>
              <a:rPr lang="en-US" sz="2800" dirty="0" err="1">
                <a:effectLst/>
              </a:rPr>
              <a:t>bijnaam</a:t>
            </a:r>
            <a:r>
              <a:rPr lang="en-US" sz="2800" dirty="0">
                <a:effectLst/>
              </a:rPr>
              <a:t> van </a:t>
            </a:r>
            <a:r>
              <a:rPr lang="en-US" sz="2800" dirty="0" err="1">
                <a:effectLst/>
              </a:rPr>
              <a:t>deze</a:t>
            </a:r>
            <a:r>
              <a:rPr lang="en-US" sz="2800" dirty="0">
                <a:effectLst/>
              </a:rPr>
              <a:t> </a:t>
            </a:r>
            <a:r>
              <a:rPr lang="en-US" sz="2800" dirty="0" err="1">
                <a:effectLst/>
              </a:rPr>
              <a:t>ploeg</a:t>
            </a:r>
            <a:r>
              <a:rPr lang="en-US" sz="2800" dirty="0">
                <a:effectLst/>
              </a:rPr>
              <a:t>?</a:t>
            </a:r>
          </a:p>
          <a:p>
            <a:pPr indent="-228600">
              <a:buFont typeface="Arial" panose="020B0604020202020204" pitchFamily="34" charset="0"/>
              <a:buChar char="•"/>
            </a:pPr>
            <a:endParaRPr lang="en-US" sz="2200" dirty="0"/>
          </a:p>
        </p:txBody>
      </p:sp>
      <p:pic>
        <p:nvPicPr>
          <p:cNvPr id="6" name="Tijdelijke aanduiding voor inhoud 5" descr="Afbeelding met persoon, sport, rolschaatsen, menigte&#10;&#10;Automatisch gegenereerde beschrijving">
            <a:extLst>
              <a:ext uri="{FF2B5EF4-FFF2-40B4-BE49-F238E27FC236}">
                <a16:creationId xmlns:a16="http://schemas.microsoft.com/office/drawing/2014/main" id="{7E496B8A-A246-29F6-B856-AAEB3AB68B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394" r="1765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18333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Tijdelijke aanduiding voor inhoud 5" descr="Afbeelding met tekst, binnen&#10;&#10;Automatisch gegenereerde beschrijving">
            <a:extLst>
              <a:ext uri="{FF2B5EF4-FFF2-40B4-BE49-F238E27FC236}">
                <a16:creationId xmlns:a16="http://schemas.microsoft.com/office/drawing/2014/main" id="{577C5174-3E93-C717-5B13-456F254567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el 1">
            <a:extLst>
              <a:ext uri="{FF2B5EF4-FFF2-40B4-BE49-F238E27FC236}">
                <a16:creationId xmlns:a16="http://schemas.microsoft.com/office/drawing/2014/main" id="{67864097-882F-03A4-0D58-4A653FD74C3F}"/>
              </a:ext>
            </a:extLst>
          </p:cNvPr>
          <p:cNvSpPr>
            <a:spLocks noGrp="1"/>
          </p:cNvSpPr>
          <p:nvPr>
            <p:ph type="title"/>
          </p:nvPr>
        </p:nvSpPr>
        <p:spPr>
          <a:xfrm>
            <a:off x="8097435" y="4480142"/>
            <a:ext cx="3852041" cy="1834056"/>
          </a:xfrm>
        </p:spPr>
        <p:txBody>
          <a:bodyPr vert="horz" lIns="91440" tIns="45720" rIns="91440" bIns="45720" rtlCol="0" anchor="b">
            <a:noAutofit/>
          </a:bodyPr>
          <a:lstStyle/>
          <a:p>
            <a:pPr algn="ctr"/>
            <a:r>
              <a:rPr lang="nl-BE" sz="2800" dirty="0">
                <a:effectLst/>
                <a:latin typeface="Calibri" panose="020F0502020204030204" pitchFamily="34" charset="0"/>
                <a:ea typeface="Calibri" panose="020F0502020204030204" pitchFamily="34" charset="0"/>
                <a:cs typeface="Times New Roman" panose="02020603050405020304" pitchFamily="18" charset="0"/>
              </a:rPr>
              <a:t>2. Het derde seizoen van The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Masked</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Singer</a:t>
            </a:r>
            <a:r>
              <a:rPr lang="nl-BE" sz="2800" dirty="0">
                <a:effectLst/>
                <a:latin typeface="Calibri" panose="020F0502020204030204" pitchFamily="34" charset="0"/>
                <a:ea typeface="Calibri" panose="020F0502020204030204" pitchFamily="34" charset="0"/>
                <a:cs typeface="Times New Roman" panose="02020603050405020304" pitchFamily="18" charset="0"/>
              </a:rPr>
              <a:t> is op dit moment weer een grote hit. </a:t>
            </a:r>
            <a:br>
              <a:rPr lang="nl-BE" sz="2800" dirty="0">
                <a:effectLst/>
                <a:latin typeface="Calibri" panose="020F0502020204030204" pitchFamily="34" charset="0"/>
                <a:ea typeface="Calibri" panose="020F0502020204030204" pitchFamily="34" charset="0"/>
                <a:cs typeface="Times New Roman" panose="02020603050405020304" pitchFamily="18" charset="0"/>
              </a:rPr>
            </a:br>
            <a:r>
              <a:rPr lang="nl-BE" sz="2800" dirty="0">
                <a:effectLst/>
                <a:latin typeface="Calibri" panose="020F0502020204030204" pitchFamily="34" charset="0"/>
                <a:ea typeface="Calibri" panose="020F0502020204030204" pitchFamily="34" charset="0"/>
                <a:cs typeface="Times New Roman" panose="02020603050405020304" pitchFamily="18" charset="0"/>
              </a:rPr>
              <a:t>Wie zat er vorig seizoen in het pak van de Cycloop?</a:t>
            </a:r>
            <a:endParaRPr lang="en-US" sz="2800" dirty="0"/>
          </a:p>
        </p:txBody>
      </p:sp>
      <p:cxnSp>
        <p:nvCxnSpPr>
          <p:cNvPr id="20"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876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B0B3FB6E-A51A-4544-AA00-C82B225120A4}"/>
              </a:ext>
            </a:extLst>
          </p:cNvPr>
          <p:cNvSpPr>
            <a:spLocks noGrp="1"/>
          </p:cNvSpPr>
          <p:nvPr>
            <p:ph type="body" sz="half" idx="2"/>
          </p:nvPr>
        </p:nvSpPr>
        <p:spPr>
          <a:xfrm>
            <a:off x="4965431" y="2438400"/>
            <a:ext cx="6586489" cy="3785419"/>
          </a:xfrm>
        </p:spPr>
        <p:txBody>
          <a:bodyPr vert="horz" lIns="91440" tIns="45720" rIns="91440" bIns="45720" rtlCol="0">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3. Deze plant werd bijna 200 jaar geleden meegebracht uit Azië als sierplant en ontpopte zich tot een van de meest invasieve soorten die bermen overwoekerd en nauwelijks weg te krijgen is.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Hoe heet deze plant?</a:t>
            </a:r>
          </a:p>
          <a:p>
            <a:endParaRPr lang="en-US" sz="2000" dirty="0"/>
          </a:p>
        </p:txBody>
      </p:sp>
      <p:pic>
        <p:nvPicPr>
          <p:cNvPr id="6" name="Tijdelijke aanduiding voor inhoud 5" descr="Afbeelding met buiten, groen, boom, plant&#10;&#10;Automatisch gegenereerde beschrijving">
            <a:extLst>
              <a:ext uri="{FF2B5EF4-FFF2-40B4-BE49-F238E27FC236}">
                <a16:creationId xmlns:a16="http://schemas.microsoft.com/office/drawing/2014/main" id="{35FA992D-9BE0-3C72-F083-8CAA749372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666" b="3209"/>
          <a:stretch/>
        </p:blipFill>
        <p:spPr>
          <a:xfrm rot="5400000">
            <a:off x="-1111204" y="1111204"/>
            <a:ext cx="6858000" cy="4635591"/>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7C13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816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gebouw, buiten, verschillende&#10;&#10;Automatisch gegenereerde beschrijving">
            <a:extLst>
              <a:ext uri="{FF2B5EF4-FFF2-40B4-BE49-F238E27FC236}">
                <a16:creationId xmlns:a16="http://schemas.microsoft.com/office/drawing/2014/main" id="{C766B6B9-0A27-AC4D-0535-68C0ED7D09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92837"/>
            <a:ext cx="12191999" cy="6096000"/>
          </a:xfrm>
        </p:spPr>
      </p:pic>
      <p:sp>
        <p:nvSpPr>
          <p:cNvPr id="4" name="Tijdelijke aanduiding voor tekst 3">
            <a:extLst>
              <a:ext uri="{FF2B5EF4-FFF2-40B4-BE49-F238E27FC236}">
                <a16:creationId xmlns:a16="http://schemas.microsoft.com/office/drawing/2014/main" id="{F38C3D20-FE19-C834-CE39-96A824E79F71}"/>
              </a:ext>
            </a:extLst>
          </p:cNvPr>
          <p:cNvSpPr>
            <a:spLocks noGrp="1"/>
          </p:cNvSpPr>
          <p:nvPr>
            <p:ph type="body" sz="half" idx="2"/>
          </p:nvPr>
        </p:nvSpPr>
        <p:spPr>
          <a:xfrm>
            <a:off x="904973" y="294588"/>
            <a:ext cx="9945279" cy="3811588"/>
          </a:xfrm>
        </p:spPr>
        <p:txBody>
          <a:bodyPr>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4. De tweede grootste stad van Servië was vorig jaar culturele hoofdstad van Europa. De stad ligt aan de Donau en elk jaar vindt er het bekende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Exitfestival</a:t>
            </a:r>
            <a:r>
              <a:rPr lang="nl-BE" sz="2800" dirty="0">
                <a:effectLst/>
                <a:latin typeface="Calibri" panose="020F0502020204030204" pitchFamily="34" charset="0"/>
                <a:ea typeface="Calibri" panose="020F0502020204030204" pitchFamily="34" charset="0"/>
                <a:cs typeface="Times New Roman" panose="02020603050405020304" pitchFamily="18" charset="0"/>
              </a:rPr>
              <a:t> plaats. De naam wil zoveel zeggen als “nieuwe tuin”. Over welke stad hebben we het?</a:t>
            </a:r>
          </a:p>
          <a:p>
            <a:endParaRPr lang="nl-BE" sz="2800" dirty="0"/>
          </a:p>
        </p:txBody>
      </p:sp>
    </p:spTree>
    <p:extLst>
      <p:ext uri="{BB962C8B-B14F-4D97-AF65-F5344CB8AC3E}">
        <p14:creationId xmlns:p14="http://schemas.microsoft.com/office/powerpoint/2010/main" val="2527382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jdelijke aanduiding voor tekst 3">
            <a:extLst>
              <a:ext uri="{FF2B5EF4-FFF2-40B4-BE49-F238E27FC236}">
                <a16:creationId xmlns:a16="http://schemas.microsoft.com/office/drawing/2014/main" id="{FD30E074-9E86-8691-9D13-CEEB96E6F0E6}"/>
              </a:ext>
            </a:extLst>
          </p:cNvPr>
          <p:cNvSpPr>
            <a:spLocks noGrp="1"/>
          </p:cNvSpPr>
          <p:nvPr>
            <p:ph type="body" sz="half" idx="2"/>
          </p:nvPr>
        </p:nvSpPr>
        <p:spPr>
          <a:xfrm>
            <a:off x="808638" y="1383395"/>
            <a:ext cx="3650240" cy="4753454"/>
          </a:xfrm>
        </p:spPr>
        <p:txBody>
          <a:bodyPr vert="horz" lIns="91440" tIns="45720" rIns="91440" bIns="45720" rtlCol="0">
            <a:normAutofit fontScale="92500" lnSpcReduction="10000"/>
          </a:bodyPr>
          <a:lstStyle/>
          <a:p>
            <a:r>
              <a:rPr lang="en-US" sz="3000" dirty="0"/>
              <a:t>5. </a:t>
            </a:r>
            <a:r>
              <a:rPr lang="nl-BE" sz="3000" dirty="0">
                <a:effectLst/>
                <a:latin typeface="Calibri" panose="020F0502020204030204" pitchFamily="34" charset="0"/>
                <a:ea typeface="Calibri" panose="020F0502020204030204" pitchFamily="34" charset="0"/>
                <a:cs typeface="Times New Roman" panose="02020603050405020304" pitchFamily="18" charset="0"/>
              </a:rPr>
              <a:t>Het verhaal van The Lord of </a:t>
            </a:r>
            <a:r>
              <a:rPr lang="nl-BE" sz="3000" dirty="0" err="1">
                <a:effectLst/>
                <a:latin typeface="Calibri" panose="020F0502020204030204" pitchFamily="34" charset="0"/>
                <a:ea typeface="Calibri" panose="020F0502020204030204" pitchFamily="34" charset="0"/>
                <a:cs typeface="Times New Roman" panose="02020603050405020304" pitchFamily="18" charset="0"/>
              </a:rPr>
              <a:t>the</a:t>
            </a:r>
            <a:r>
              <a:rPr lang="nl-BE" sz="3000" dirty="0">
                <a:effectLst/>
                <a:latin typeface="Calibri" panose="020F0502020204030204" pitchFamily="34" charset="0"/>
                <a:ea typeface="Calibri" panose="020F0502020204030204" pitchFamily="34" charset="0"/>
                <a:cs typeface="Times New Roman" panose="02020603050405020304" pitchFamily="18" charset="0"/>
              </a:rPr>
              <a:t> Rings kreeg vorig jaar een vervolg op het kleine scherm en werd meteen de duurste tv-serie ooit. Het verhaal speelt zich af voor de gebeurtenissen van The Hobbit en de originele filmreeks zelf. </a:t>
            </a:r>
          </a:p>
          <a:p>
            <a:r>
              <a:rPr lang="nl-BE" sz="3000" dirty="0">
                <a:effectLst/>
                <a:latin typeface="Calibri" panose="020F0502020204030204" pitchFamily="34" charset="0"/>
                <a:ea typeface="Calibri" panose="020F0502020204030204" pitchFamily="34" charset="0"/>
                <a:cs typeface="Times New Roman" panose="02020603050405020304" pitchFamily="18" charset="0"/>
              </a:rPr>
              <a:t>Wat is de naam van deze </a:t>
            </a:r>
            <a:r>
              <a:rPr lang="nl-BE" sz="3000" dirty="0" err="1">
                <a:effectLst/>
                <a:latin typeface="Calibri" panose="020F0502020204030204" pitchFamily="34" charset="0"/>
                <a:ea typeface="Calibri" panose="020F0502020204030204" pitchFamily="34" charset="0"/>
                <a:cs typeface="Times New Roman" panose="02020603050405020304" pitchFamily="18" charset="0"/>
              </a:rPr>
              <a:t>fantasyreeks</a:t>
            </a:r>
            <a:r>
              <a:rPr lang="nl-BE" sz="30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sz="2000" dirty="0"/>
          </a:p>
        </p:txBody>
      </p:sp>
      <p:pic>
        <p:nvPicPr>
          <p:cNvPr id="6" name="Tijdelijke aanduiding voor afbeelding 5" descr="Afbeelding met tekst&#10;&#10;Automatisch gegenereerde beschrijving">
            <a:extLst>
              <a:ext uri="{FF2B5EF4-FFF2-40B4-BE49-F238E27FC236}">
                <a16:creationId xmlns:a16="http://schemas.microsoft.com/office/drawing/2014/main" id="{FFC1F303-7831-E8F0-7914-0BC4B85D651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404" r="14404"/>
          <a:stretch>
            <a:fillRect/>
          </a:stretch>
        </p:blipFill>
        <p:spPr>
          <a:xfrm>
            <a:off x="5445457" y="1009230"/>
            <a:ext cx="6155141" cy="4863281"/>
          </a:xfrm>
          <a:prstGeom prst="rect">
            <a:avLst/>
          </a:prstGeom>
        </p:spPr>
      </p:pic>
    </p:spTree>
    <p:extLst>
      <p:ext uri="{BB962C8B-B14F-4D97-AF65-F5344CB8AC3E}">
        <p14:creationId xmlns:p14="http://schemas.microsoft.com/office/powerpoint/2010/main" val="2816150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6BBD549A-20E5-C070-5F0D-F08764723782}"/>
              </a:ext>
            </a:extLst>
          </p:cNvPr>
          <p:cNvSpPr>
            <a:spLocks noGrp="1"/>
          </p:cNvSpPr>
          <p:nvPr>
            <p:ph type="body" sz="half" idx="2"/>
          </p:nvPr>
        </p:nvSpPr>
        <p:spPr>
          <a:xfrm>
            <a:off x="649348" y="1835085"/>
            <a:ext cx="3505494" cy="3785419"/>
          </a:xfrm>
        </p:spPr>
        <p:txBody>
          <a:bodyPr vert="horz" lIns="91440" tIns="45720" rIns="91440" bIns="45720" rtlCol="0">
            <a:normAutofit/>
          </a:bodyPr>
          <a:lstStyle/>
          <a:p>
            <a:r>
              <a:rPr lang="en-US" sz="2800" dirty="0"/>
              <a:t>6. </a:t>
            </a:r>
            <a:r>
              <a:rPr lang="nl-BE" sz="2800" dirty="0">
                <a:effectLst/>
                <a:latin typeface="Calibri" panose="020F0502020204030204" pitchFamily="34" charset="0"/>
                <a:ea typeface="Calibri" panose="020F0502020204030204" pitchFamily="34" charset="0"/>
                <a:cs typeface="Times New Roman" panose="02020603050405020304" pitchFamily="18" charset="0"/>
              </a:rPr>
              <a:t>De zogenaamde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gastrique</a:t>
            </a:r>
            <a:r>
              <a:rPr lang="nl-BE" sz="2800" dirty="0">
                <a:effectLst/>
                <a:latin typeface="Calibri" panose="020F0502020204030204" pitchFamily="34" charset="0"/>
                <a:ea typeface="Calibri" panose="020F0502020204030204" pitchFamily="34" charset="0"/>
                <a:cs typeface="Times New Roman" panose="02020603050405020304" pitchFamily="18" charset="0"/>
              </a:rPr>
              <a:t>” is de basis voor heel wat sauzen. Welk ingrediënt mag daarin zeker niet ontbreken naast witte wijn, sjalotten, dragon, peper en bouquet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garni</a:t>
            </a:r>
            <a:r>
              <a:rPr lang="nl-BE" sz="2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afbeelding 5" descr="Afbeelding met voedsel, binnen, bord, kom&#10;&#10;Automatisch gegenereerde beschrijving">
            <a:extLst>
              <a:ext uri="{FF2B5EF4-FFF2-40B4-BE49-F238E27FC236}">
                <a16:creationId xmlns:a16="http://schemas.microsoft.com/office/drawing/2014/main" id="{53EC9D24-81F0-5973-C050-5C678709866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454" b="10454"/>
          <a:stretch>
            <a:fillRect/>
          </a:stretch>
        </p:blipFill>
        <p:spPr>
          <a:xfrm>
            <a:off x="5405862" y="1052923"/>
            <a:ext cx="6019331" cy="4748907"/>
          </a:xfrm>
          <a:prstGeom prst="rect">
            <a:avLst/>
          </a:prstGeom>
          <a:effectLst/>
        </p:spPr>
      </p:pic>
    </p:spTree>
    <p:extLst>
      <p:ext uri="{BB962C8B-B14F-4D97-AF65-F5344CB8AC3E}">
        <p14:creationId xmlns:p14="http://schemas.microsoft.com/office/powerpoint/2010/main" val="3253611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tekst&#10;&#10;Automatisch gegenereerde beschrijving">
            <a:extLst>
              <a:ext uri="{FF2B5EF4-FFF2-40B4-BE49-F238E27FC236}">
                <a16:creationId xmlns:a16="http://schemas.microsoft.com/office/drawing/2014/main" id="{1A243A34-E7DB-52F4-85FA-526A7C66F2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969" r="3719"/>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D2CA2687-65C6-D04D-DA60-C2827E4ACA36}"/>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5400" dirty="0"/>
              <a:t>Ronde</a:t>
            </a:r>
            <a:r>
              <a:rPr lang="en-US" sz="4000" dirty="0"/>
              <a:t> </a:t>
            </a:r>
            <a:r>
              <a:rPr lang="en-US" sz="5400" dirty="0"/>
              <a:t>1</a:t>
            </a:r>
          </a:p>
        </p:txBody>
      </p:sp>
      <p:sp>
        <p:nvSpPr>
          <p:cNvPr id="4" name="Tijdelijke aanduiding voor tekst 3">
            <a:extLst>
              <a:ext uri="{FF2B5EF4-FFF2-40B4-BE49-F238E27FC236}">
                <a16:creationId xmlns:a16="http://schemas.microsoft.com/office/drawing/2014/main" id="{0F10E0DF-C0A1-E049-7A74-1F906F0A6286}"/>
              </a:ext>
            </a:extLst>
          </p:cNvPr>
          <p:cNvSpPr>
            <a:spLocks noGrp="1"/>
          </p:cNvSpPr>
          <p:nvPr>
            <p:ph type="body" sz="half" idx="2"/>
          </p:nvPr>
        </p:nvSpPr>
        <p:spPr>
          <a:xfrm>
            <a:off x="838200" y="2434201"/>
            <a:ext cx="3822189" cy="3742762"/>
          </a:xfrm>
        </p:spPr>
        <p:txBody>
          <a:bodyPr vert="horz" lIns="91440" tIns="45720" rIns="91440" bIns="45720" rtlCol="0">
            <a:normAutofit/>
          </a:bodyPr>
          <a:lstStyle/>
          <a:p>
            <a:pPr marL="514350" indent="-514350">
              <a:buAutoNum type="arabicPeriod"/>
            </a:pPr>
            <a:r>
              <a:rPr lang="en-US" sz="2800" dirty="0">
                <a:effectLst/>
              </a:rPr>
              <a:t>In de Tour de France van </a:t>
            </a:r>
            <a:r>
              <a:rPr lang="en-US" sz="2800" dirty="0" err="1">
                <a:effectLst/>
              </a:rPr>
              <a:t>vorig</a:t>
            </a:r>
            <a:r>
              <a:rPr lang="en-US" sz="2800" dirty="0">
                <a:effectLst/>
              </a:rPr>
              <a:t> </a:t>
            </a:r>
            <a:r>
              <a:rPr lang="en-US" sz="2800" dirty="0" err="1">
                <a:effectLst/>
              </a:rPr>
              <a:t>jaar</a:t>
            </a:r>
            <a:r>
              <a:rPr lang="en-US" sz="2800" dirty="0">
                <a:effectLst/>
              </a:rPr>
              <a:t> </a:t>
            </a:r>
            <a:r>
              <a:rPr lang="en-US" sz="2800" dirty="0" err="1">
                <a:effectLst/>
              </a:rPr>
              <a:t>wonnen</a:t>
            </a:r>
            <a:r>
              <a:rPr lang="en-US" sz="2800" dirty="0">
                <a:effectLst/>
              </a:rPr>
              <a:t> de </a:t>
            </a:r>
            <a:r>
              <a:rPr lang="en-US" sz="2800" dirty="0" err="1">
                <a:effectLst/>
              </a:rPr>
              <a:t>Belgen</a:t>
            </a:r>
            <a:r>
              <a:rPr lang="en-US" sz="2800" dirty="0">
                <a:effectLst/>
              </a:rPr>
              <a:t> maar </a:t>
            </a:r>
            <a:r>
              <a:rPr lang="en-US" sz="2800" dirty="0" err="1">
                <a:effectLst/>
              </a:rPr>
              <a:t>liefst</a:t>
            </a:r>
            <a:r>
              <a:rPr lang="en-US" sz="2800" dirty="0">
                <a:effectLst/>
              </a:rPr>
              <a:t> 6 </a:t>
            </a:r>
            <a:r>
              <a:rPr lang="en-US" sz="2800" dirty="0" err="1">
                <a:effectLst/>
              </a:rPr>
              <a:t>ritten</a:t>
            </a:r>
            <a:r>
              <a:rPr lang="en-US" sz="2800" dirty="0">
                <a:effectLst/>
              </a:rPr>
              <a:t>. </a:t>
            </a:r>
          </a:p>
          <a:p>
            <a:pPr lvl="1"/>
            <a:r>
              <a:rPr lang="en-US" sz="2600" dirty="0">
                <a:effectLst/>
              </a:rPr>
              <a:t>Wie </a:t>
            </a:r>
            <a:r>
              <a:rPr lang="en-US" sz="2600" dirty="0" err="1">
                <a:effectLst/>
              </a:rPr>
              <a:t>zorgde</a:t>
            </a:r>
            <a:r>
              <a:rPr lang="en-US" sz="2600" dirty="0">
                <a:effectLst/>
              </a:rPr>
              <a:t> </a:t>
            </a:r>
            <a:r>
              <a:rPr lang="en-US" sz="2600" dirty="0" err="1">
                <a:effectLst/>
              </a:rPr>
              <a:t>naast</a:t>
            </a:r>
            <a:r>
              <a:rPr lang="en-US" sz="2600" dirty="0">
                <a:effectLst/>
              </a:rPr>
              <a:t> </a:t>
            </a:r>
            <a:r>
              <a:rPr lang="en-US" sz="2600" dirty="0" err="1">
                <a:effectLst/>
              </a:rPr>
              <a:t>Wout</a:t>
            </a:r>
            <a:r>
              <a:rPr lang="en-US" sz="2600" dirty="0">
                <a:effectLst/>
              </a:rPr>
              <a:t> van </a:t>
            </a:r>
            <a:r>
              <a:rPr lang="en-US" sz="2600" dirty="0" err="1">
                <a:effectLst/>
              </a:rPr>
              <a:t>Aert</a:t>
            </a:r>
            <a:r>
              <a:rPr lang="en-US" sz="2600" dirty="0">
                <a:effectLst/>
              </a:rPr>
              <a:t> </a:t>
            </a:r>
            <a:r>
              <a:rPr lang="en-US" sz="2600" dirty="0" err="1">
                <a:effectLst/>
              </a:rPr>
              <a:t>en</a:t>
            </a:r>
            <a:r>
              <a:rPr lang="en-US" sz="2600" dirty="0">
                <a:effectLst/>
              </a:rPr>
              <a:t> Yves </a:t>
            </a:r>
            <a:r>
              <a:rPr lang="en-US" sz="2600" dirty="0" err="1">
                <a:effectLst/>
              </a:rPr>
              <a:t>Lampaert</a:t>
            </a:r>
            <a:r>
              <a:rPr lang="en-US" sz="2600" dirty="0">
                <a:effectLst/>
              </a:rPr>
              <a:t> </a:t>
            </a:r>
            <a:r>
              <a:rPr lang="en-US" sz="2600" dirty="0" err="1">
                <a:effectLst/>
              </a:rPr>
              <a:t>voor</a:t>
            </a:r>
            <a:r>
              <a:rPr lang="en-US" sz="2600" dirty="0">
                <a:effectLst/>
              </a:rPr>
              <a:t> </a:t>
            </a:r>
            <a:r>
              <a:rPr lang="en-US" sz="2600" dirty="0" err="1">
                <a:effectLst/>
              </a:rPr>
              <a:t>een</a:t>
            </a:r>
            <a:r>
              <a:rPr lang="en-US" sz="2600" dirty="0">
                <a:effectLst/>
              </a:rPr>
              <a:t> </a:t>
            </a:r>
            <a:r>
              <a:rPr lang="en-US" sz="2600" dirty="0" err="1">
                <a:effectLst/>
              </a:rPr>
              <a:t>Belgische</a:t>
            </a:r>
            <a:r>
              <a:rPr lang="en-US" sz="2600" dirty="0">
                <a:effectLst/>
              </a:rPr>
              <a:t> </a:t>
            </a:r>
            <a:r>
              <a:rPr lang="en-US" sz="2600" dirty="0" err="1">
                <a:effectLst/>
              </a:rPr>
              <a:t>ritzege</a:t>
            </a:r>
            <a:r>
              <a:rPr lang="en-US" sz="2600" dirty="0">
                <a:effectLst/>
              </a:rPr>
              <a:t>?</a:t>
            </a:r>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436586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afbeelding 5" descr="Afbeelding met gebouw, buiten&#10;&#10;Automatisch gegenereerde beschrijving">
            <a:extLst>
              <a:ext uri="{FF2B5EF4-FFF2-40B4-BE49-F238E27FC236}">
                <a16:creationId xmlns:a16="http://schemas.microsoft.com/office/drawing/2014/main" id="{6172098F-6507-2654-6874-088E6AB01935}"/>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3345" b="-2"/>
          <a:stretch/>
        </p:blipFill>
        <p:spPr>
          <a:xfrm>
            <a:off x="0" y="2134379"/>
            <a:ext cx="8116478" cy="4723621"/>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4" name="Tijdelijke aanduiding voor tekst 3">
            <a:extLst>
              <a:ext uri="{FF2B5EF4-FFF2-40B4-BE49-F238E27FC236}">
                <a16:creationId xmlns:a16="http://schemas.microsoft.com/office/drawing/2014/main" id="{AAE232FD-C64A-3DEB-6DA2-0500F9D75F49}"/>
              </a:ext>
            </a:extLst>
          </p:cNvPr>
          <p:cNvSpPr>
            <a:spLocks noGrp="1"/>
          </p:cNvSpPr>
          <p:nvPr>
            <p:ph type="body" sz="half" idx="2"/>
          </p:nvPr>
        </p:nvSpPr>
        <p:spPr>
          <a:xfrm>
            <a:off x="7079808" y="706462"/>
            <a:ext cx="4555782" cy="5445076"/>
          </a:xfrm>
        </p:spPr>
        <p:txBody>
          <a:bodyPr vert="horz" lIns="91440" tIns="45720" rIns="91440" bIns="45720" rtlCol="0" anchor="t">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7. De oorlog in Oekraïne domineerde het afgelopen jaar de actualiteit.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Hoe heet de burgemeester van hoofdstad Kiev, een voormalig bokskampioen bij de zwaargewichten?</a:t>
            </a:r>
          </a:p>
          <a:p>
            <a:endParaRPr lang="en-US" sz="2000" dirty="0"/>
          </a:p>
        </p:txBody>
      </p:sp>
    </p:spTree>
    <p:extLst>
      <p:ext uri="{BB962C8B-B14F-4D97-AF65-F5344CB8AC3E}">
        <p14:creationId xmlns:p14="http://schemas.microsoft.com/office/powerpoint/2010/main" val="3904030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Tijdelijke aanduiding voor afbeelding 5" descr="Afbeelding met tekst, buiten&#10;&#10;Automatisch gegenereerde beschrijving">
            <a:extLst>
              <a:ext uri="{FF2B5EF4-FFF2-40B4-BE49-F238E27FC236}">
                <a16:creationId xmlns:a16="http://schemas.microsoft.com/office/drawing/2014/main" id="{0B527BCD-DB86-26D1-EE61-B08B63A5A40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9434" b="1099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ijdelijke aanduiding voor tekst 3">
            <a:extLst>
              <a:ext uri="{FF2B5EF4-FFF2-40B4-BE49-F238E27FC236}">
                <a16:creationId xmlns:a16="http://schemas.microsoft.com/office/drawing/2014/main" id="{DF9D1668-A10F-BEAB-45CF-E7555FC281E9}"/>
              </a:ext>
            </a:extLst>
          </p:cNvPr>
          <p:cNvSpPr>
            <a:spLocks noGrp="1"/>
          </p:cNvSpPr>
          <p:nvPr>
            <p:ph type="body" sz="half" idx="2"/>
          </p:nvPr>
        </p:nvSpPr>
        <p:spPr>
          <a:xfrm>
            <a:off x="1517715" y="4063935"/>
            <a:ext cx="10143242" cy="2452687"/>
          </a:xfrm>
        </p:spPr>
        <p:txBody>
          <a:bodyPr vert="horz" lIns="91440" tIns="45720" rIns="91440" bIns="45720" rtlCol="0" anchor="ctr">
            <a:normAutofit lnSpcReduction="10000"/>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8. In het midden van de 19</a:t>
            </a:r>
            <a:r>
              <a:rPr lang="nl-BE" sz="2800" baseline="30000" dirty="0">
                <a:effectLst/>
                <a:latin typeface="Calibri" panose="020F0502020204030204" pitchFamily="34" charset="0"/>
                <a:ea typeface="Calibri" panose="020F0502020204030204" pitchFamily="34" charset="0"/>
                <a:cs typeface="Times New Roman" panose="02020603050405020304" pitchFamily="18" charset="0"/>
              </a:rPr>
              <a:t>de</a:t>
            </a:r>
            <a:r>
              <a:rPr lang="nl-BE" sz="2800" dirty="0">
                <a:effectLst/>
                <a:latin typeface="Calibri" panose="020F0502020204030204" pitchFamily="34" charset="0"/>
                <a:ea typeface="Calibri" panose="020F0502020204030204" pitchFamily="34" charset="0"/>
                <a:cs typeface="Times New Roman" panose="02020603050405020304" pitchFamily="18" charset="0"/>
              </a:rPr>
              <a:t> eeuw trokken heel wat arme Belgen vanuit Gent naar Guatemala, waar ze de eerste Belgische kolonie zouden stichten. De kolonie, die nooit echt helemaal van de grond kwam, kreeg de steun van koning Leopold I.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Hoe heet deze streek in Guatemala, die ook zijn naam zal geven aan een nieuwe brug in Gent?</a:t>
            </a:r>
          </a:p>
          <a:p>
            <a:endParaRPr lang="en-US" sz="1800" dirty="0"/>
          </a:p>
        </p:txBody>
      </p:sp>
    </p:spTree>
    <p:extLst>
      <p:ext uri="{BB962C8B-B14F-4D97-AF65-F5344CB8AC3E}">
        <p14:creationId xmlns:p14="http://schemas.microsoft.com/office/powerpoint/2010/main" val="3218488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afbeelding 5" descr="Afbeelding met persoon, person, muur, binnen&#10;&#10;Automatisch gegenereerde beschrijving">
            <a:extLst>
              <a:ext uri="{FF2B5EF4-FFF2-40B4-BE49-F238E27FC236}">
                <a16:creationId xmlns:a16="http://schemas.microsoft.com/office/drawing/2014/main" id="{C5FC267C-A971-14FE-26F8-40CD91D61C3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0390" b="20390"/>
          <a:stretch>
            <a:fillRect/>
          </a:stretch>
        </p:blipFill>
        <p:spPr/>
      </p:pic>
      <p:sp>
        <p:nvSpPr>
          <p:cNvPr id="4" name="Tijdelijke aanduiding voor tekst 3">
            <a:extLst>
              <a:ext uri="{FF2B5EF4-FFF2-40B4-BE49-F238E27FC236}">
                <a16:creationId xmlns:a16="http://schemas.microsoft.com/office/drawing/2014/main" id="{BBC14210-F1D5-0331-1462-38DAA5BE413A}"/>
              </a:ext>
            </a:extLst>
          </p:cNvPr>
          <p:cNvSpPr>
            <a:spLocks noGrp="1"/>
          </p:cNvSpPr>
          <p:nvPr>
            <p:ph type="body" sz="half" idx="2"/>
          </p:nvPr>
        </p:nvSpPr>
        <p:spPr/>
        <p:txBody>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9. Deze Belgische spektakelregisseur was jarenlang de sterke man achter de voorstellingen van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Cirque</a:t>
            </a:r>
            <a:r>
              <a:rPr lang="nl-BE" sz="2800" dirty="0">
                <a:effectLst/>
                <a:latin typeface="Calibri" panose="020F0502020204030204" pitchFamily="34" charset="0"/>
                <a:ea typeface="Calibri" panose="020F0502020204030204" pitchFamily="34" charset="0"/>
                <a:cs typeface="Times New Roman" panose="02020603050405020304" pitchFamily="18" charset="0"/>
              </a:rPr>
              <a:t> de Soleil en overleed eind vorig jaar. Zijn naam?</a:t>
            </a:r>
          </a:p>
          <a:p>
            <a:endParaRPr lang="nl-BE" dirty="0"/>
          </a:p>
        </p:txBody>
      </p:sp>
    </p:spTree>
    <p:extLst>
      <p:ext uri="{BB962C8B-B14F-4D97-AF65-F5344CB8AC3E}">
        <p14:creationId xmlns:p14="http://schemas.microsoft.com/office/powerpoint/2010/main" val="1016742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afbeelding 5" descr="Afbeelding met persoon, mensen, muziek, groep&#10;&#10;Automatisch gegenereerde beschrijving">
            <a:extLst>
              <a:ext uri="{FF2B5EF4-FFF2-40B4-BE49-F238E27FC236}">
                <a16:creationId xmlns:a16="http://schemas.microsoft.com/office/drawing/2014/main" id="{3B5EB3B8-DBF7-1DF2-D942-B9745B120BEA}"/>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7211" r="7211"/>
          <a:stretch>
            <a:fillRect/>
          </a:stretch>
        </p:blipFill>
        <p:spPr/>
      </p:pic>
      <p:sp>
        <p:nvSpPr>
          <p:cNvPr id="4" name="Tijdelijke aanduiding voor tekst 3">
            <a:extLst>
              <a:ext uri="{FF2B5EF4-FFF2-40B4-BE49-F238E27FC236}">
                <a16:creationId xmlns:a16="http://schemas.microsoft.com/office/drawing/2014/main" id="{BF717D00-5D23-BDDE-82C0-43BDCE6E6EF7}"/>
              </a:ext>
            </a:extLst>
          </p:cNvPr>
          <p:cNvSpPr>
            <a:spLocks noGrp="1"/>
          </p:cNvSpPr>
          <p:nvPr>
            <p:ph type="body" sz="half" idx="2"/>
          </p:nvPr>
        </p:nvSpPr>
        <p:spPr>
          <a:xfrm>
            <a:off x="836612" y="987424"/>
            <a:ext cx="3932237" cy="4593243"/>
          </a:xfrm>
        </p:spPr>
        <p:txBody>
          <a:bodyPr>
            <a:normAutofit fontScale="85000" lnSpcReduction="20000"/>
          </a:bodyPr>
          <a:lstStyle/>
          <a:p>
            <a:r>
              <a:rPr lang="nl-BE" sz="3300" dirty="0"/>
              <a:t>10. </a:t>
            </a:r>
            <a:r>
              <a:rPr lang="nl-BE" sz="3300" dirty="0">
                <a:effectLst/>
                <a:latin typeface="Calibri" panose="020F0502020204030204" pitchFamily="34" charset="0"/>
                <a:ea typeface="Calibri" panose="020F0502020204030204" pitchFamily="34" charset="0"/>
                <a:cs typeface="Times New Roman" panose="02020603050405020304" pitchFamily="18" charset="0"/>
              </a:rPr>
              <a:t>We keren terug naar ons Westrandconcert van een paar maanden geleden. We speelden er de soundtrack van een populaire musicalfilm, die hits opleverde met nummers als A </a:t>
            </a:r>
            <a:r>
              <a:rPr lang="nl-BE" sz="3300" dirty="0" err="1">
                <a:effectLst/>
                <a:latin typeface="Calibri" panose="020F0502020204030204" pitchFamily="34" charset="0"/>
                <a:ea typeface="Calibri" panose="020F0502020204030204" pitchFamily="34" charset="0"/>
                <a:cs typeface="Times New Roman" panose="02020603050405020304" pitchFamily="18" charset="0"/>
              </a:rPr>
              <a:t>Million</a:t>
            </a:r>
            <a:r>
              <a:rPr lang="nl-BE" sz="3300" dirty="0">
                <a:effectLst/>
                <a:latin typeface="Calibri" panose="020F0502020204030204" pitchFamily="34" charset="0"/>
                <a:ea typeface="Calibri" panose="020F0502020204030204" pitchFamily="34" charset="0"/>
                <a:cs typeface="Times New Roman" panose="02020603050405020304" pitchFamily="18" charset="0"/>
              </a:rPr>
              <a:t> </a:t>
            </a:r>
            <a:r>
              <a:rPr lang="nl-BE" sz="3300" dirty="0" err="1">
                <a:effectLst/>
                <a:latin typeface="Calibri" panose="020F0502020204030204" pitchFamily="34" charset="0"/>
                <a:ea typeface="Calibri" panose="020F0502020204030204" pitchFamily="34" charset="0"/>
                <a:cs typeface="Times New Roman" panose="02020603050405020304" pitchFamily="18" charset="0"/>
              </a:rPr>
              <a:t>Dreams</a:t>
            </a:r>
            <a:r>
              <a:rPr lang="nl-BE" sz="3300" dirty="0">
                <a:effectLst/>
                <a:latin typeface="Calibri" panose="020F0502020204030204" pitchFamily="34" charset="0"/>
                <a:ea typeface="Calibri" panose="020F0502020204030204" pitchFamily="34" charset="0"/>
                <a:cs typeface="Times New Roman" panose="02020603050405020304" pitchFamily="18" charset="0"/>
              </a:rPr>
              <a:t>, </a:t>
            </a:r>
            <a:r>
              <a:rPr lang="nl-BE" sz="3300" dirty="0" err="1">
                <a:effectLst/>
                <a:latin typeface="Calibri" panose="020F0502020204030204" pitchFamily="34" charset="0"/>
                <a:ea typeface="Calibri" panose="020F0502020204030204" pitchFamily="34" charset="0"/>
                <a:cs typeface="Times New Roman" panose="02020603050405020304" pitchFamily="18" charset="0"/>
              </a:rPr>
              <a:t>This</a:t>
            </a:r>
            <a:r>
              <a:rPr lang="nl-BE" sz="3300" dirty="0">
                <a:effectLst/>
                <a:latin typeface="Calibri" panose="020F0502020204030204" pitchFamily="34" charset="0"/>
                <a:ea typeface="Calibri" panose="020F0502020204030204" pitchFamily="34" charset="0"/>
                <a:cs typeface="Times New Roman" panose="02020603050405020304" pitchFamily="18" charset="0"/>
              </a:rPr>
              <a:t> is Me, Never </a:t>
            </a:r>
            <a:r>
              <a:rPr lang="nl-BE" sz="3300" dirty="0" err="1">
                <a:effectLst/>
                <a:latin typeface="Calibri" panose="020F0502020204030204" pitchFamily="34" charset="0"/>
                <a:ea typeface="Calibri" panose="020F0502020204030204" pitchFamily="34" charset="0"/>
                <a:cs typeface="Times New Roman" panose="02020603050405020304" pitchFamily="18" charset="0"/>
              </a:rPr>
              <a:t>Enough</a:t>
            </a:r>
            <a:r>
              <a:rPr lang="nl-BE" sz="3300" dirty="0">
                <a:effectLst/>
                <a:latin typeface="Calibri" panose="020F0502020204030204" pitchFamily="34" charset="0"/>
                <a:ea typeface="Calibri" panose="020F0502020204030204" pitchFamily="34" charset="0"/>
                <a:cs typeface="Times New Roman" panose="02020603050405020304" pitchFamily="18" charset="0"/>
              </a:rPr>
              <a:t> en </a:t>
            </a:r>
            <a:r>
              <a:rPr lang="nl-BE" sz="3300" dirty="0" err="1">
                <a:effectLst/>
                <a:latin typeface="Calibri" panose="020F0502020204030204" pitchFamily="34" charset="0"/>
                <a:ea typeface="Calibri" panose="020F0502020204030204" pitchFamily="34" charset="0"/>
                <a:cs typeface="Times New Roman" panose="02020603050405020304" pitchFamily="18" charset="0"/>
              </a:rPr>
              <a:t>Rewrite</a:t>
            </a:r>
            <a:r>
              <a:rPr lang="nl-BE" sz="3300" dirty="0">
                <a:effectLst/>
                <a:latin typeface="Calibri" panose="020F0502020204030204" pitchFamily="34" charset="0"/>
                <a:ea typeface="Calibri" panose="020F0502020204030204" pitchFamily="34" charset="0"/>
                <a:cs typeface="Times New Roman" panose="02020603050405020304" pitchFamily="18" charset="0"/>
              </a:rPr>
              <a:t> </a:t>
            </a:r>
            <a:r>
              <a:rPr lang="nl-BE" sz="3300" dirty="0" err="1">
                <a:effectLst/>
                <a:latin typeface="Calibri" panose="020F0502020204030204" pitchFamily="34" charset="0"/>
                <a:ea typeface="Calibri" panose="020F0502020204030204" pitchFamily="34" charset="0"/>
                <a:cs typeface="Times New Roman" panose="02020603050405020304" pitchFamily="18" charset="0"/>
              </a:rPr>
              <a:t>the</a:t>
            </a:r>
            <a:r>
              <a:rPr lang="nl-BE" sz="3300" dirty="0">
                <a:effectLst/>
                <a:latin typeface="Calibri" panose="020F0502020204030204" pitchFamily="34" charset="0"/>
                <a:ea typeface="Calibri" panose="020F0502020204030204" pitchFamily="34" charset="0"/>
                <a:cs typeface="Times New Roman" panose="02020603050405020304" pitchFamily="18" charset="0"/>
              </a:rPr>
              <a:t> Stars. </a:t>
            </a:r>
          </a:p>
          <a:p>
            <a:r>
              <a:rPr lang="nl-BE" sz="3300" dirty="0">
                <a:effectLst/>
                <a:latin typeface="Calibri" panose="020F0502020204030204" pitchFamily="34" charset="0"/>
                <a:ea typeface="Calibri" panose="020F0502020204030204" pitchFamily="34" charset="0"/>
                <a:cs typeface="Times New Roman" panose="02020603050405020304" pitchFamily="18" charset="0"/>
              </a:rPr>
              <a:t>Wat is de naam van deze film?</a:t>
            </a:r>
          </a:p>
          <a:p>
            <a:endParaRPr lang="nl-BE" dirty="0"/>
          </a:p>
        </p:txBody>
      </p:sp>
      <p:pic>
        <p:nvPicPr>
          <p:cNvPr id="7" name="ronde 2">
            <a:hlinkClick r:id="" action="ppaction://media"/>
            <a:extLst>
              <a:ext uri="{FF2B5EF4-FFF2-40B4-BE49-F238E27FC236}">
                <a16:creationId xmlns:a16="http://schemas.microsoft.com/office/drawing/2014/main" id="{D13CCF69-7E36-F8E4-74B8-D31AC29CE4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9587" y="5336985"/>
            <a:ext cx="487363" cy="487363"/>
          </a:xfrm>
          <a:prstGeom prst="rect">
            <a:avLst/>
          </a:prstGeom>
        </p:spPr>
      </p:pic>
    </p:spTree>
    <p:extLst>
      <p:ext uri="{BB962C8B-B14F-4D97-AF65-F5344CB8AC3E}">
        <p14:creationId xmlns:p14="http://schemas.microsoft.com/office/powerpoint/2010/main" val="70241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2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E45D751-6542-1E2D-552B-9F833F5F92A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Tussenronde 1 wordt uitgedeeld</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272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84746-7F22-558F-3490-160C1C51C0A0}"/>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Ronde 2 </a:t>
            </a:r>
            <a:r>
              <a:rPr lang="en-US" sz="5400" kern="1200" dirty="0" err="1">
                <a:solidFill>
                  <a:schemeClr val="tx1"/>
                </a:solidFill>
                <a:latin typeface="+mj-lt"/>
                <a:ea typeface="+mj-ea"/>
                <a:cs typeface="+mj-cs"/>
              </a:rPr>
              <a:t>antwoorden</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99381DA-B250-44FD-AE46-2CDFA64A3842}"/>
              </a:ext>
            </a:extLst>
          </p:cNvPr>
          <p:cNvSpPr>
            <a:spLocks noGrp="1"/>
          </p:cNvSpPr>
          <p:nvPr>
            <p:ph type="body" sz="half" idx="2"/>
          </p:nvPr>
        </p:nvSpPr>
        <p:spPr>
          <a:xfrm>
            <a:off x="5126418" y="552091"/>
            <a:ext cx="6224335" cy="5431536"/>
          </a:xfrm>
        </p:spPr>
        <p:txBody>
          <a:bodyPr vert="horz" lIns="91440" tIns="45720" rIns="91440" bIns="45720" rtlCol="0" anchor="ctr">
            <a:normAutofit/>
          </a:bodyPr>
          <a:lstStyle/>
          <a:p>
            <a:r>
              <a:rPr lang="en-US" sz="2800" dirty="0"/>
              <a:t>1. </a:t>
            </a:r>
            <a:r>
              <a:rPr lang="en-US" sz="2800" dirty="0">
                <a:effectLst/>
              </a:rPr>
              <a:t>Red Wolves</a:t>
            </a:r>
          </a:p>
          <a:p>
            <a:r>
              <a:rPr lang="en-US" sz="2800" dirty="0"/>
              <a:t>2. </a:t>
            </a:r>
            <a:r>
              <a:rPr lang="en-US" sz="2800" dirty="0">
                <a:effectLst/>
              </a:rPr>
              <a:t>Bart </a:t>
            </a:r>
            <a:r>
              <a:rPr lang="en-US" sz="2800" dirty="0" err="1">
                <a:effectLst/>
              </a:rPr>
              <a:t>Cannaerts</a:t>
            </a:r>
            <a:endParaRPr lang="en-US" sz="2800" dirty="0">
              <a:effectLst/>
            </a:endParaRPr>
          </a:p>
          <a:p>
            <a:r>
              <a:rPr lang="en-US" sz="2800" dirty="0"/>
              <a:t>3. </a:t>
            </a:r>
            <a:r>
              <a:rPr lang="en-US" sz="2800" dirty="0" err="1"/>
              <a:t>Japanse</a:t>
            </a:r>
            <a:r>
              <a:rPr lang="en-US" sz="2800" dirty="0"/>
              <a:t> </a:t>
            </a:r>
            <a:r>
              <a:rPr lang="en-US" sz="2800" dirty="0" err="1"/>
              <a:t>duizendknoop</a:t>
            </a:r>
            <a:endParaRPr lang="en-US" sz="2800" dirty="0"/>
          </a:p>
          <a:p>
            <a:r>
              <a:rPr lang="en-US" sz="2800" dirty="0"/>
              <a:t>4. Novi Sad</a:t>
            </a:r>
          </a:p>
          <a:p>
            <a:r>
              <a:rPr lang="en-US" sz="2800" dirty="0"/>
              <a:t>5. </a:t>
            </a:r>
            <a:r>
              <a:rPr lang="en-US" sz="2800" dirty="0">
                <a:effectLst/>
              </a:rPr>
              <a:t>The Rings of Power</a:t>
            </a:r>
          </a:p>
          <a:p>
            <a:r>
              <a:rPr lang="en-US" sz="2800" dirty="0"/>
              <a:t>6. </a:t>
            </a:r>
            <a:r>
              <a:rPr lang="en-US" sz="2800" dirty="0" err="1">
                <a:effectLst/>
              </a:rPr>
              <a:t>Azijn</a:t>
            </a:r>
            <a:endParaRPr lang="en-US" sz="2800" dirty="0">
              <a:effectLst/>
            </a:endParaRPr>
          </a:p>
          <a:p>
            <a:r>
              <a:rPr lang="en-US" sz="2800" dirty="0"/>
              <a:t>7. </a:t>
            </a:r>
            <a:r>
              <a:rPr lang="en-US" sz="2800" dirty="0">
                <a:effectLst/>
              </a:rPr>
              <a:t>Vitali </a:t>
            </a:r>
            <a:r>
              <a:rPr lang="en-US" sz="2800" dirty="0" err="1">
                <a:effectLst/>
              </a:rPr>
              <a:t>Klitsjko</a:t>
            </a:r>
            <a:endParaRPr lang="en-US" sz="2800" dirty="0">
              <a:effectLst/>
            </a:endParaRPr>
          </a:p>
          <a:p>
            <a:r>
              <a:rPr lang="en-US" sz="2800" dirty="0"/>
              <a:t>8. </a:t>
            </a:r>
            <a:r>
              <a:rPr lang="en-US" sz="2800" dirty="0">
                <a:effectLst/>
              </a:rPr>
              <a:t>Verapaz</a:t>
            </a:r>
          </a:p>
          <a:p>
            <a:r>
              <a:rPr lang="en-US" sz="2800" dirty="0"/>
              <a:t>9. Franco </a:t>
            </a:r>
            <a:r>
              <a:rPr lang="en-US" sz="2800" dirty="0" err="1"/>
              <a:t>Dragone</a:t>
            </a:r>
            <a:endParaRPr lang="en-US" sz="2800" dirty="0"/>
          </a:p>
          <a:p>
            <a:r>
              <a:rPr lang="en-US" sz="2800" dirty="0"/>
              <a:t>10. The Greatest Showman</a:t>
            </a:r>
          </a:p>
        </p:txBody>
      </p:sp>
    </p:spTree>
    <p:extLst>
      <p:ext uri="{BB962C8B-B14F-4D97-AF65-F5344CB8AC3E}">
        <p14:creationId xmlns:p14="http://schemas.microsoft.com/office/powerpoint/2010/main" val="4005205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AD73300-65C3-A25A-026E-F8147D01B97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Ronde 3</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8194B819-5573-86E0-3523-33978BDFA196}"/>
              </a:ext>
            </a:extLst>
          </p:cNvPr>
          <p:cNvSpPr>
            <a:spLocks noGrp="1"/>
          </p:cNvSpPr>
          <p:nvPr>
            <p:ph type="body" sz="half" idx="2"/>
          </p:nvPr>
        </p:nvSpPr>
        <p:spPr>
          <a:xfrm>
            <a:off x="640080" y="2872899"/>
            <a:ext cx="4243589" cy="3725864"/>
          </a:xfrm>
        </p:spPr>
        <p:txBody>
          <a:bodyPr vert="horz" lIns="91440" tIns="45720" rIns="91440" bIns="45720" rtlCol="0">
            <a:normAutofit fontScale="92500" lnSpcReduction="10000"/>
          </a:bodyPr>
          <a:lstStyle/>
          <a:p>
            <a:r>
              <a:rPr lang="en-US" sz="2800" dirty="0"/>
              <a:t>1. </a:t>
            </a:r>
            <a:r>
              <a:rPr lang="nl-BE" sz="2800" dirty="0">
                <a:effectLst/>
                <a:latin typeface="Calibri" panose="020F0502020204030204" pitchFamily="34" charset="0"/>
                <a:ea typeface="Calibri" panose="020F0502020204030204" pitchFamily="34" charset="0"/>
                <a:cs typeface="Times New Roman" panose="02020603050405020304" pitchFamily="18" charset="0"/>
              </a:rPr>
              <a:t>Geen Nina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Derwael</a:t>
            </a:r>
            <a:r>
              <a:rPr lang="nl-BE" sz="2800" dirty="0">
                <a:effectLst/>
                <a:latin typeface="Calibri" panose="020F0502020204030204" pitchFamily="34" charset="0"/>
                <a:ea typeface="Calibri" panose="020F0502020204030204" pitchFamily="34" charset="0"/>
                <a:cs typeface="Times New Roman" panose="02020603050405020304" pitchFamily="18" charset="0"/>
              </a:rPr>
              <a:t> op het EK gymnastiek vorig jaar, waardoor een andere Belgische in de schijnwerpers kon staan. Met een vijfde plaats in de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allroundfinale</a:t>
            </a:r>
            <a:r>
              <a:rPr lang="nl-BE" sz="2800" dirty="0">
                <a:effectLst/>
                <a:latin typeface="Calibri" panose="020F0502020204030204" pitchFamily="34" charset="0"/>
                <a:ea typeface="Calibri" panose="020F0502020204030204" pitchFamily="34" charset="0"/>
                <a:cs typeface="Times New Roman" panose="02020603050405020304" pitchFamily="18" charset="0"/>
              </a:rPr>
              <a:t> en een vierde plaats in de sprongfinale wierp de Limburgse zich op als de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coming</a:t>
            </a:r>
            <a:r>
              <a:rPr lang="nl-BE" sz="2800" dirty="0">
                <a:effectLst/>
                <a:latin typeface="Calibri" panose="020F0502020204030204" pitchFamily="34" charset="0"/>
                <a:ea typeface="Calibri" panose="020F0502020204030204" pitchFamily="34" charset="0"/>
                <a:cs typeface="Times New Roman" panose="02020603050405020304" pitchFamily="18" charset="0"/>
              </a:rPr>
              <a:t> lady van de Belgische gymnastiek. Haar naam?</a:t>
            </a:r>
          </a:p>
          <a:p>
            <a:endParaRPr lang="en-US" sz="2200" dirty="0"/>
          </a:p>
        </p:txBody>
      </p:sp>
      <p:pic>
        <p:nvPicPr>
          <p:cNvPr id="6" name="Tijdelijke aanduiding voor inhoud 5" descr="Afbeelding met persoon, sport&#10;&#10;Automatisch gegenereerde beschrijving">
            <a:extLst>
              <a:ext uri="{FF2B5EF4-FFF2-40B4-BE49-F238E27FC236}">
                <a16:creationId xmlns:a16="http://schemas.microsoft.com/office/drawing/2014/main" id="{6F4AAC30-B907-DDA5-D340-A31774AFF5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87" r="1895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1283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speelgoed, pop, kleurrijk, bos&#10;&#10;Automatisch gegenereerde beschrijving">
            <a:extLst>
              <a:ext uri="{FF2B5EF4-FFF2-40B4-BE49-F238E27FC236}">
                <a16:creationId xmlns:a16="http://schemas.microsoft.com/office/drawing/2014/main" id="{BE69AB62-148D-3515-0621-4950510B49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81" b="4955"/>
          <a:stretch/>
        </p:blipFill>
        <p:spPr>
          <a:xfrm>
            <a:off x="-3047" y="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jdelijke aanduiding voor tekst 3">
            <a:extLst>
              <a:ext uri="{FF2B5EF4-FFF2-40B4-BE49-F238E27FC236}">
                <a16:creationId xmlns:a16="http://schemas.microsoft.com/office/drawing/2014/main" id="{E14835B0-F641-D483-3410-53CB24B051F2}"/>
              </a:ext>
            </a:extLst>
          </p:cNvPr>
          <p:cNvSpPr>
            <a:spLocks noGrp="1"/>
          </p:cNvSpPr>
          <p:nvPr>
            <p:ph type="body" sz="half" idx="2"/>
          </p:nvPr>
        </p:nvSpPr>
        <p:spPr>
          <a:xfrm>
            <a:off x="7663196" y="2259103"/>
            <a:ext cx="4006798" cy="4051440"/>
          </a:xfrm>
        </p:spPr>
        <p:txBody>
          <a:bodyPr vert="horz" lIns="91440" tIns="45720" rIns="91440" bIns="45720" rtlCol="0">
            <a:normAutofit/>
          </a:bodyPr>
          <a:lstStyle/>
          <a:p>
            <a:r>
              <a:rPr lang="en-US" sz="2800" dirty="0"/>
              <a:t>2. </a:t>
            </a:r>
            <a:r>
              <a:rPr lang="nl-BE" sz="2800" dirty="0">
                <a:effectLst/>
                <a:latin typeface="Calibri" panose="020F0502020204030204" pitchFamily="34" charset="0"/>
                <a:ea typeface="Calibri" panose="020F0502020204030204" pitchFamily="34" charset="0"/>
                <a:cs typeface="Times New Roman" panose="02020603050405020304" pitchFamily="18" charset="0"/>
              </a:rPr>
              <a:t>In deze online game kunnen spelers games spelen die door andere gebruikers zijn gemaakt. De Vlaamse popster Camille gaf er als eerste Belgische een virtueel optreden. Wat is de naam van dit populaire spel?</a:t>
            </a:r>
          </a:p>
          <a:p>
            <a:endParaRPr lang="en-US" sz="2000" dirty="0"/>
          </a:p>
        </p:txBody>
      </p:sp>
    </p:spTree>
    <p:extLst>
      <p:ext uri="{BB962C8B-B14F-4D97-AF65-F5344CB8AC3E}">
        <p14:creationId xmlns:p14="http://schemas.microsoft.com/office/powerpoint/2010/main" val="973511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79997B63-F41C-C779-DD5F-AF538D9B48A4}"/>
              </a:ext>
            </a:extLst>
          </p:cNvPr>
          <p:cNvSpPr>
            <a:spLocks noGrp="1"/>
          </p:cNvSpPr>
          <p:nvPr>
            <p:ph type="body" sz="half" idx="2"/>
          </p:nvPr>
        </p:nvSpPr>
        <p:spPr>
          <a:xfrm>
            <a:off x="839788" y="2057400"/>
            <a:ext cx="9884534" cy="3811588"/>
          </a:xfrm>
        </p:spPr>
        <p:txBody>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3. Een castreerde stier is een os en een gecastreerde haan een kapoen, maar hoe noemen we een gecastreerd paard?</a:t>
            </a:r>
          </a:p>
          <a:p>
            <a:endParaRPr lang="nl-BE" dirty="0"/>
          </a:p>
        </p:txBody>
      </p:sp>
    </p:spTree>
    <p:extLst>
      <p:ext uri="{BB962C8B-B14F-4D97-AF65-F5344CB8AC3E}">
        <p14:creationId xmlns:p14="http://schemas.microsoft.com/office/powerpoint/2010/main" val="1304811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lucht, buiten, lente, natuur&#10;&#10;Automatisch gegenereerde beschrijving">
            <a:extLst>
              <a:ext uri="{FF2B5EF4-FFF2-40B4-BE49-F238E27FC236}">
                <a16:creationId xmlns:a16="http://schemas.microsoft.com/office/drawing/2014/main" id="{CDE784BC-01AB-8F96-F696-8F407F0C34F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29" r="-2" b="-2"/>
          <a:stretch/>
        </p:blipFill>
        <p:spPr>
          <a:xfrm>
            <a:off x="3584758" y="13658"/>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4" name="Tijdelijke aanduiding voor tekst 3">
            <a:extLst>
              <a:ext uri="{FF2B5EF4-FFF2-40B4-BE49-F238E27FC236}">
                <a16:creationId xmlns:a16="http://schemas.microsoft.com/office/drawing/2014/main" id="{1F273656-13DB-41D2-CB31-03DE2AF341DA}"/>
              </a:ext>
            </a:extLst>
          </p:cNvPr>
          <p:cNvSpPr>
            <a:spLocks noGrp="1"/>
          </p:cNvSpPr>
          <p:nvPr>
            <p:ph type="body" sz="half" idx="2"/>
          </p:nvPr>
        </p:nvSpPr>
        <p:spPr>
          <a:xfrm>
            <a:off x="518474" y="641023"/>
            <a:ext cx="4317477" cy="4619134"/>
          </a:xfrm>
        </p:spPr>
        <p:txBody>
          <a:bodyPr>
            <a:normAutofit/>
          </a:bodyPr>
          <a:lstStyle/>
          <a:p>
            <a:r>
              <a:rPr lang="nl-BE" sz="2800" dirty="0"/>
              <a:t>4.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westelijke staat is met ongeveer 580.00 inwoners de minst bevolkte staat van de Verenigde Staten. Dankzij het Yellowstone National Park is het wel een van de meest bezochte staten door toeristen.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Wat is de naam van deze staat?</a:t>
            </a:r>
          </a:p>
          <a:p>
            <a:endParaRPr lang="nl-BE" dirty="0"/>
          </a:p>
        </p:txBody>
      </p:sp>
    </p:spTree>
    <p:extLst>
      <p:ext uri="{BB962C8B-B14F-4D97-AF65-F5344CB8AC3E}">
        <p14:creationId xmlns:p14="http://schemas.microsoft.com/office/powerpoint/2010/main" val="227271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62FA1A88-AE5F-78C9-B811-E60B3992268D}"/>
              </a:ext>
            </a:extLst>
          </p:cNvPr>
          <p:cNvSpPr>
            <a:spLocks noGrp="1"/>
          </p:cNvSpPr>
          <p:nvPr>
            <p:ph type="body" sz="half" idx="2"/>
          </p:nvPr>
        </p:nvSpPr>
        <p:spPr/>
        <p:txBody>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2. Hij raakte bekend dankzij #LikeMe, timmert aan een solocarrière als zanger en presenteerde samen met Ann Lemmens het laatste seizoen van The Voice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Kids</a:t>
            </a:r>
            <a:r>
              <a:rPr lang="nl-BE" sz="2800" dirty="0">
                <a:effectLst/>
                <a:latin typeface="Calibri" panose="020F0502020204030204" pitchFamily="34" charset="0"/>
                <a:ea typeface="Calibri" panose="020F0502020204030204" pitchFamily="34" charset="0"/>
                <a:cs typeface="Times New Roman" panose="02020603050405020304" pitchFamily="18" charset="0"/>
              </a:rPr>
              <a:t>. Zijn naam?</a:t>
            </a:r>
          </a:p>
          <a:p>
            <a:endParaRPr lang="nl-BE" dirty="0"/>
          </a:p>
        </p:txBody>
      </p:sp>
      <p:pic>
        <p:nvPicPr>
          <p:cNvPr id="10" name="Tijdelijke aanduiding voor inhoud 9" descr="Afbeelding met scène, podium, persoon, staand&#10;&#10;Automatisch gegenereerde beschrijving">
            <a:extLst>
              <a:ext uri="{FF2B5EF4-FFF2-40B4-BE49-F238E27FC236}">
                <a16:creationId xmlns:a16="http://schemas.microsoft.com/office/drawing/2014/main" id="{D0F4AB30-A3E7-DD2C-E951-AAB1C982F5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0" y="687919"/>
            <a:ext cx="6225701" cy="5705862"/>
          </a:xfrm>
        </p:spPr>
      </p:pic>
    </p:spTree>
    <p:extLst>
      <p:ext uri="{BB962C8B-B14F-4D97-AF65-F5344CB8AC3E}">
        <p14:creationId xmlns:p14="http://schemas.microsoft.com/office/powerpoint/2010/main" val="4185261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persoon, buiten&#10;&#10;Automatisch gegenereerde beschrijving">
            <a:extLst>
              <a:ext uri="{FF2B5EF4-FFF2-40B4-BE49-F238E27FC236}">
                <a16:creationId xmlns:a16="http://schemas.microsoft.com/office/drawing/2014/main" id="{1B971DA2-9CA8-B9F2-298D-87646BD7A8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33405"/>
            <a:ext cx="6172200" cy="4181665"/>
          </a:xfrm>
        </p:spPr>
      </p:pic>
      <p:sp>
        <p:nvSpPr>
          <p:cNvPr id="4" name="Tijdelijke aanduiding voor tekst 3">
            <a:extLst>
              <a:ext uri="{FF2B5EF4-FFF2-40B4-BE49-F238E27FC236}">
                <a16:creationId xmlns:a16="http://schemas.microsoft.com/office/drawing/2014/main" id="{B3773707-E9EE-2A30-5BEA-871FD5735E50}"/>
              </a:ext>
            </a:extLst>
          </p:cNvPr>
          <p:cNvSpPr>
            <a:spLocks noGrp="1"/>
          </p:cNvSpPr>
          <p:nvPr>
            <p:ph type="body" sz="half" idx="2"/>
          </p:nvPr>
        </p:nvSpPr>
        <p:spPr>
          <a:xfrm>
            <a:off x="688157" y="1821729"/>
            <a:ext cx="4392890" cy="4022889"/>
          </a:xfrm>
        </p:spPr>
        <p:txBody>
          <a:bodyPr>
            <a:normAutofit lnSpcReduction="10000"/>
          </a:bodyPr>
          <a:lstStyle/>
          <a:p>
            <a:r>
              <a:rPr lang="nl-BE" sz="2800" dirty="0"/>
              <a:t>5.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Vlaamse, komische fictiereeks met Ward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Kerremans</a:t>
            </a:r>
            <a:r>
              <a:rPr lang="nl-BE" sz="2800" dirty="0">
                <a:effectLst/>
                <a:latin typeface="Calibri" panose="020F0502020204030204" pitchFamily="34" charset="0"/>
                <a:ea typeface="Calibri" panose="020F0502020204030204" pitchFamily="34" charset="0"/>
                <a:cs typeface="Times New Roman" panose="02020603050405020304" pitchFamily="18" charset="0"/>
              </a:rPr>
              <a:t> en Charlotte Timmers in de hoofdrollen legt de moeilijkheden bloot van een relatie tussen twee mensen met een verschillende politiek voorkeur.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Hoe heet deze serie?</a:t>
            </a:r>
          </a:p>
          <a:p>
            <a:endParaRPr lang="nl-BE" dirty="0"/>
          </a:p>
        </p:txBody>
      </p:sp>
    </p:spTree>
    <p:extLst>
      <p:ext uri="{BB962C8B-B14F-4D97-AF65-F5344CB8AC3E}">
        <p14:creationId xmlns:p14="http://schemas.microsoft.com/office/powerpoint/2010/main" val="624247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5C3EB8C1-BD37-8EFA-ACFB-1ABBE13A03BB}"/>
              </a:ext>
            </a:extLst>
          </p:cNvPr>
          <p:cNvSpPr>
            <a:spLocks noGrp="1"/>
          </p:cNvSpPr>
          <p:nvPr>
            <p:ph type="body" sz="half" idx="2"/>
          </p:nvPr>
        </p:nvSpPr>
        <p:spPr>
          <a:xfrm>
            <a:off x="590719" y="2330505"/>
            <a:ext cx="4559425" cy="3979585"/>
          </a:xfrm>
        </p:spPr>
        <p:txBody>
          <a:bodyPr vert="horz" lIns="91440" tIns="45720" rIns="91440" bIns="45720" rtlCol="0" anchor="ctr">
            <a:normAutofit/>
          </a:bodyPr>
          <a:lstStyle/>
          <a:p>
            <a:r>
              <a:rPr lang="en-US" sz="2800" dirty="0"/>
              <a:t>6.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Japanse lekkernij is een soort van cake van gestoomde kleefrijst, meestal gevuld met een zoete vulling en in een pastelkleur.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Hoe heet dit gerecht?</a:t>
            </a:r>
          </a:p>
          <a:p>
            <a:pPr indent="-228600">
              <a:buFont typeface="Arial" panose="020B0604020202020204" pitchFamily="34" charset="0"/>
              <a:buChar char="•"/>
            </a:pPr>
            <a:endParaRPr lang="en-US" sz="20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voedsel, houten, zoet&#10;&#10;Automatisch gegenereerde beschrijving">
            <a:extLst>
              <a:ext uri="{FF2B5EF4-FFF2-40B4-BE49-F238E27FC236}">
                <a16:creationId xmlns:a16="http://schemas.microsoft.com/office/drawing/2014/main" id="{60CC992F-129F-E966-97FC-E617C98303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141" r="1" b="1"/>
          <a:stretch/>
        </p:blipFill>
        <p:spPr>
          <a:xfrm>
            <a:off x="5977788" y="799352"/>
            <a:ext cx="5425410" cy="5259296"/>
          </a:xfrm>
          <a:prstGeom prst="rect">
            <a:avLst/>
          </a:prstGeom>
        </p:spPr>
      </p:pic>
    </p:spTree>
    <p:extLst>
      <p:ext uri="{BB962C8B-B14F-4D97-AF65-F5344CB8AC3E}">
        <p14:creationId xmlns:p14="http://schemas.microsoft.com/office/powerpoint/2010/main" val="22280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Tijdelijke aanduiding voor inhoud 5" descr="Afbeelding met lucht, outdoor-object, pyloon, power line&#10;&#10;Automatisch gegenereerde beschrijving">
            <a:extLst>
              <a:ext uri="{FF2B5EF4-FFF2-40B4-BE49-F238E27FC236}">
                <a16:creationId xmlns:a16="http://schemas.microsoft.com/office/drawing/2014/main" id="{9389D88E-7F45-EA23-71E0-711F74F95F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ijdelijke aanduiding voor tekst 3">
            <a:extLst>
              <a:ext uri="{FF2B5EF4-FFF2-40B4-BE49-F238E27FC236}">
                <a16:creationId xmlns:a16="http://schemas.microsoft.com/office/drawing/2014/main" id="{E9B48076-6E75-2925-E12C-BE52998B0706}"/>
              </a:ext>
            </a:extLst>
          </p:cNvPr>
          <p:cNvSpPr>
            <a:spLocks noGrp="1"/>
          </p:cNvSpPr>
          <p:nvPr>
            <p:ph type="body" sz="half" idx="2"/>
          </p:nvPr>
        </p:nvSpPr>
        <p:spPr>
          <a:xfrm>
            <a:off x="329938" y="1448838"/>
            <a:ext cx="5203596" cy="5335570"/>
          </a:xfrm>
        </p:spPr>
        <p:txBody>
          <a:bodyPr vert="horz" lIns="91440" tIns="45720" rIns="91440" bIns="45720" rtlCol="0" anchor="ctr">
            <a:normAutofit/>
          </a:bodyPr>
          <a:lstStyle/>
          <a:p>
            <a:r>
              <a:rPr lang="en-US" sz="2800" dirty="0"/>
              <a:t>7.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hoogspanningsverbinding is essentieel om de elektriciteit van de windmolenparken op zee aan land te brengen maar verhit de gemoederen in West-Vlaanderen, waar ze vrezen voor gezondheidsrisico’s.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Wat is de naam van deze hoogspanningslijn?</a:t>
            </a:r>
          </a:p>
          <a:p>
            <a:endParaRPr lang="en-US" sz="1800" dirty="0"/>
          </a:p>
        </p:txBody>
      </p:sp>
    </p:spTree>
    <p:extLst>
      <p:ext uri="{BB962C8B-B14F-4D97-AF65-F5344CB8AC3E}">
        <p14:creationId xmlns:p14="http://schemas.microsoft.com/office/powerpoint/2010/main" val="698690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persoon, muur, person, dragen&#10;&#10;Automatisch gegenereerde beschrijving">
            <a:extLst>
              <a:ext uri="{FF2B5EF4-FFF2-40B4-BE49-F238E27FC236}">
                <a16:creationId xmlns:a16="http://schemas.microsoft.com/office/drawing/2014/main" id="{84ADEE10-6396-7292-86EB-25AEEF5552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250" y="2237686"/>
            <a:ext cx="4841737" cy="3631302"/>
          </a:xfrm>
        </p:spPr>
      </p:pic>
      <p:sp>
        <p:nvSpPr>
          <p:cNvPr id="4" name="Tijdelijke aanduiding voor tekst 3">
            <a:extLst>
              <a:ext uri="{FF2B5EF4-FFF2-40B4-BE49-F238E27FC236}">
                <a16:creationId xmlns:a16="http://schemas.microsoft.com/office/drawing/2014/main" id="{C25582BA-477A-F0A1-8079-D04911884202}"/>
              </a:ext>
            </a:extLst>
          </p:cNvPr>
          <p:cNvSpPr>
            <a:spLocks noGrp="1"/>
          </p:cNvSpPr>
          <p:nvPr>
            <p:ph type="body" sz="half" idx="2"/>
          </p:nvPr>
        </p:nvSpPr>
        <p:spPr>
          <a:xfrm>
            <a:off x="1055999" y="785191"/>
            <a:ext cx="10673974" cy="1194438"/>
          </a:xfrm>
        </p:spPr>
        <p:txBody>
          <a:bodyPr>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8. Deze twee neven speelden een hoofdrol in de Eerste </a:t>
            </a:r>
            <a:r>
              <a:rPr lang="nl-BE" sz="2800" dirty="0">
                <a:latin typeface="Calibri" panose="020F0502020204030204" pitchFamily="34" charset="0"/>
                <a:ea typeface="Calibri" panose="020F0502020204030204" pitchFamily="34" charset="0"/>
                <a:cs typeface="Times New Roman" panose="02020603050405020304" pitchFamily="18" charset="0"/>
              </a:rPr>
              <a:t>W</a:t>
            </a:r>
            <a:r>
              <a:rPr lang="nl-BE" sz="2800" dirty="0">
                <a:effectLst/>
                <a:latin typeface="Calibri" panose="020F0502020204030204" pitchFamily="34" charset="0"/>
                <a:ea typeface="Calibri" panose="020F0502020204030204" pitchFamily="34" charset="0"/>
                <a:cs typeface="Times New Roman" panose="02020603050405020304" pitchFamily="18" charset="0"/>
              </a:rPr>
              <a:t>ereldoorlog. De linkse is de Britse King George V, maar wie is de rechtse man?</a:t>
            </a:r>
          </a:p>
          <a:p>
            <a:endParaRPr lang="nl-BE" dirty="0"/>
          </a:p>
        </p:txBody>
      </p:sp>
      <p:pic>
        <p:nvPicPr>
          <p:cNvPr id="10" name="Afbeelding 9" descr="Afbeelding met persoon, person, oud, drums&#10;&#10;Automatisch gegenereerde beschrijving">
            <a:extLst>
              <a:ext uri="{FF2B5EF4-FFF2-40B4-BE49-F238E27FC236}">
                <a16:creationId xmlns:a16="http://schemas.microsoft.com/office/drawing/2014/main" id="{06F38D4D-72D0-DAAC-E591-CD387B915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78" y="2237686"/>
            <a:ext cx="4623495" cy="4084667"/>
          </a:xfrm>
          <a:prstGeom prst="rect">
            <a:avLst/>
          </a:prstGeom>
        </p:spPr>
      </p:pic>
    </p:spTree>
    <p:extLst>
      <p:ext uri="{BB962C8B-B14F-4D97-AF65-F5344CB8AC3E}">
        <p14:creationId xmlns:p14="http://schemas.microsoft.com/office/powerpoint/2010/main" val="1092269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7102E9A5-C559-73F0-1F75-5B26CDBE616B}"/>
              </a:ext>
            </a:extLst>
          </p:cNvPr>
          <p:cNvSpPr>
            <a:spLocks noGrp="1"/>
          </p:cNvSpPr>
          <p:nvPr>
            <p:ph type="body" sz="half" idx="2"/>
          </p:nvPr>
        </p:nvSpPr>
        <p:spPr>
          <a:xfrm>
            <a:off x="4965431" y="2438400"/>
            <a:ext cx="6586489" cy="3785419"/>
          </a:xfrm>
        </p:spPr>
        <p:txBody>
          <a:bodyPr vert="horz" lIns="91440" tIns="45720" rIns="91440" bIns="45720" rtlCol="0">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9. Na Dirk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Frimout</a:t>
            </a:r>
            <a:r>
              <a:rPr lang="nl-BE" sz="2800" dirty="0">
                <a:effectLst/>
                <a:latin typeface="Calibri" panose="020F0502020204030204" pitchFamily="34" charset="0"/>
                <a:ea typeface="Calibri" panose="020F0502020204030204" pitchFamily="34" charset="0"/>
                <a:cs typeface="Times New Roman" panose="02020603050405020304" pitchFamily="18" charset="0"/>
              </a:rPr>
              <a:t> en Frank De Winne zou België de komende jaren een nieuwe astronaut kunnen krijgen, nu een landgenoot een van de vijf nieuwe astronauten van ESA is geworden.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Wat is zijn naam?</a:t>
            </a:r>
          </a:p>
          <a:p>
            <a:pPr indent="-228600">
              <a:buFont typeface="Arial" panose="020B0604020202020204" pitchFamily="34" charset="0"/>
              <a:buChar char="•"/>
            </a:pPr>
            <a:endParaRPr lang="en-US" sz="2000" dirty="0"/>
          </a:p>
        </p:txBody>
      </p:sp>
      <p:pic>
        <p:nvPicPr>
          <p:cNvPr id="6" name="Tijdelijke aanduiding voor inhoud 5" descr="Afbeelding met persoon, person&#10;&#10;Automatisch gegenereerde beschrijving">
            <a:extLst>
              <a:ext uri="{FF2B5EF4-FFF2-40B4-BE49-F238E27FC236}">
                <a16:creationId xmlns:a16="http://schemas.microsoft.com/office/drawing/2014/main" id="{5D78F5E8-F47B-990D-B75C-EFD9699A2D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416" r="10665"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F9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402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persoon, person&#10;&#10;Automatisch gegenereerde beschrijving">
            <a:extLst>
              <a:ext uri="{FF2B5EF4-FFF2-40B4-BE49-F238E27FC236}">
                <a16:creationId xmlns:a16="http://schemas.microsoft.com/office/drawing/2014/main" id="{1B303DF7-3053-3293-2F7D-8B7F8DE7290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ijdelijke aanduiding voor tekst 3">
            <a:extLst>
              <a:ext uri="{FF2B5EF4-FFF2-40B4-BE49-F238E27FC236}">
                <a16:creationId xmlns:a16="http://schemas.microsoft.com/office/drawing/2014/main" id="{9015B170-4D59-EEAB-118C-31CB14AAFC71}"/>
              </a:ext>
            </a:extLst>
          </p:cNvPr>
          <p:cNvSpPr>
            <a:spLocks noGrp="1"/>
          </p:cNvSpPr>
          <p:nvPr>
            <p:ph type="body" sz="half" idx="2"/>
          </p:nvPr>
        </p:nvSpPr>
        <p:spPr>
          <a:xfrm>
            <a:off x="395961" y="987424"/>
            <a:ext cx="4873624" cy="4338720"/>
          </a:xfrm>
        </p:spPr>
        <p:txBody>
          <a:bodyPr>
            <a:normAutofit/>
          </a:bodyPr>
          <a:lstStyle/>
          <a:p>
            <a:r>
              <a:rPr lang="nl-BE" sz="2800" dirty="0"/>
              <a:t>10. </a:t>
            </a:r>
            <a:r>
              <a:rPr lang="nl-BE" sz="2800" dirty="0">
                <a:effectLst/>
                <a:latin typeface="Calibri" panose="020F0502020204030204" pitchFamily="34" charset="0"/>
                <a:ea typeface="Calibri" panose="020F0502020204030204" pitchFamily="34" charset="0"/>
                <a:cs typeface="Times New Roman" panose="02020603050405020304" pitchFamily="18" charset="0"/>
              </a:rPr>
              <a:t>Onze landgenoot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Stromae</a:t>
            </a:r>
            <a:r>
              <a:rPr lang="nl-BE" sz="2800" dirty="0">
                <a:effectLst/>
                <a:latin typeface="Calibri" panose="020F0502020204030204" pitchFamily="34" charset="0"/>
                <a:ea typeface="Calibri" panose="020F0502020204030204" pitchFamily="34" charset="0"/>
                <a:cs typeface="Times New Roman" panose="02020603050405020304" pitchFamily="18" charset="0"/>
              </a:rPr>
              <a:t> maakte afgelopen jaar een succesvolle comeback. Met ‘Mon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amour</a:t>
            </a:r>
            <a:r>
              <a:rPr lang="nl-BE" sz="2800" dirty="0">
                <a:effectLst/>
                <a:latin typeface="Calibri" panose="020F0502020204030204" pitchFamily="34" charset="0"/>
                <a:ea typeface="Calibri" panose="020F0502020204030204" pitchFamily="34" charset="0"/>
                <a:cs typeface="Times New Roman" panose="02020603050405020304" pitchFamily="18" charset="0"/>
              </a:rPr>
              <a:t>’ scoorde hij zelfs een hit met een Cubaans-Amerikaanse zangeres, die doorbrak als lid van de meidengroep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Fifth</a:t>
            </a:r>
            <a:r>
              <a:rPr lang="nl-BE" sz="2800" dirty="0">
                <a:effectLst/>
                <a:latin typeface="Calibri" panose="020F0502020204030204" pitchFamily="34" charset="0"/>
                <a:ea typeface="Calibri" panose="020F0502020204030204" pitchFamily="34" charset="0"/>
                <a:cs typeface="Times New Roman" panose="02020603050405020304" pitchFamily="18" charset="0"/>
              </a:rPr>
              <a:t> Harmony. Wat is haar naam?</a:t>
            </a:r>
          </a:p>
          <a:p>
            <a:endParaRPr lang="nl-BE" dirty="0"/>
          </a:p>
        </p:txBody>
      </p:sp>
      <p:pic>
        <p:nvPicPr>
          <p:cNvPr id="7" name="ronde 3">
            <a:hlinkClick r:id="" action="ppaction://media"/>
            <a:extLst>
              <a:ext uri="{FF2B5EF4-FFF2-40B4-BE49-F238E27FC236}">
                <a16:creationId xmlns:a16="http://schemas.microsoft.com/office/drawing/2014/main" id="{0843EB78-CD7F-5F94-CD03-5AFF40D881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5381" y="5082462"/>
            <a:ext cx="487363" cy="487363"/>
          </a:xfrm>
          <a:prstGeom prst="rect">
            <a:avLst/>
          </a:prstGeom>
        </p:spPr>
      </p:pic>
    </p:spTree>
    <p:extLst>
      <p:ext uri="{BB962C8B-B14F-4D97-AF65-F5344CB8AC3E}">
        <p14:creationId xmlns:p14="http://schemas.microsoft.com/office/powerpoint/2010/main" val="8411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8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Tijdelijke aanduiding voor inhoud 5">
            <a:extLst>
              <a:ext uri="{FF2B5EF4-FFF2-40B4-BE49-F238E27FC236}">
                <a16:creationId xmlns:a16="http://schemas.microsoft.com/office/drawing/2014/main" id="{26DF1AA1-DC90-8D81-5010-B3E460B26F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070502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84746-7F22-558F-3490-160C1C51C0A0}"/>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Ronde 3 </a:t>
            </a:r>
            <a:r>
              <a:rPr lang="en-US" sz="5400" kern="1200" dirty="0" err="1">
                <a:solidFill>
                  <a:schemeClr val="tx1"/>
                </a:solidFill>
                <a:latin typeface="+mj-lt"/>
                <a:ea typeface="+mj-ea"/>
                <a:cs typeface="+mj-cs"/>
              </a:rPr>
              <a:t>antwoorden</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99381DA-B250-44FD-AE46-2CDFA64A3842}"/>
              </a:ext>
            </a:extLst>
          </p:cNvPr>
          <p:cNvSpPr>
            <a:spLocks noGrp="1"/>
          </p:cNvSpPr>
          <p:nvPr>
            <p:ph type="body" sz="half" idx="2"/>
          </p:nvPr>
        </p:nvSpPr>
        <p:spPr>
          <a:xfrm>
            <a:off x="5126418" y="552091"/>
            <a:ext cx="6224335" cy="5431536"/>
          </a:xfrm>
        </p:spPr>
        <p:txBody>
          <a:bodyPr vert="horz" lIns="91440" tIns="45720" rIns="91440" bIns="45720" rtlCol="0" anchor="ctr">
            <a:normAutofit/>
          </a:bodyPr>
          <a:lstStyle/>
          <a:p>
            <a:r>
              <a:rPr lang="en-US" sz="2800" dirty="0"/>
              <a:t>1. Lisa </a:t>
            </a:r>
            <a:r>
              <a:rPr lang="en-US" sz="2800" dirty="0" err="1"/>
              <a:t>Vaelen</a:t>
            </a:r>
            <a:endParaRPr lang="en-US" sz="2800" dirty="0">
              <a:effectLst/>
            </a:endParaRPr>
          </a:p>
          <a:p>
            <a:r>
              <a:rPr lang="en-US" sz="2800" dirty="0"/>
              <a:t>2. Roblox</a:t>
            </a:r>
            <a:endParaRPr lang="en-US" sz="2800" dirty="0">
              <a:effectLst/>
            </a:endParaRPr>
          </a:p>
          <a:p>
            <a:r>
              <a:rPr lang="en-US" sz="2800" dirty="0"/>
              <a:t>3. Ruin</a:t>
            </a:r>
          </a:p>
          <a:p>
            <a:r>
              <a:rPr lang="en-US" sz="2800" dirty="0"/>
              <a:t>4. Wyoming</a:t>
            </a:r>
          </a:p>
          <a:p>
            <a:r>
              <a:rPr lang="en-US" sz="2800" dirty="0"/>
              <a:t>5. </a:t>
            </a:r>
            <a:r>
              <a:rPr lang="en-US" sz="2800" dirty="0">
                <a:effectLst/>
              </a:rPr>
              <a:t>Billie vs Benjamin</a:t>
            </a:r>
          </a:p>
          <a:p>
            <a:r>
              <a:rPr lang="en-US" sz="2800" dirty="0"/>
              <a:t>6. </a:t>
            </a:r>
            <a:r>
              <a:rPr lang="en-US" sz="2800" dirty="0">
                <a:effectLst/>
              </a:rPr>
              <a:t>Mochi</a:t>
            </a:r>
          </a:p>
          <a:p>
            <a:r>
              <a:rPr lang="en-US" sz="2800" dirty="0"/>
              <a:t>7. </a:t>
            </a:r>
            <a:r>
              <a:rPr lang="en-US" sz="2800" dirty="0" err="1">
                <a:effectLst/>
              </a:rPr>
              <a:t>Ventilus</a:t>
            </a:r>
            <a:endParaRPr lang="en-US" sz="2800" dirty="0">
              <a:effectLst/>
            </a:endParaRPr>
          </a:p>
          <a:p>
            <a:r>
              <a:rPr lang="en-US" sz="2800" dirty="0"/>
              <a:t>8. </a:t>
            </a:r>
            <a:r>
              <a:rPr lang="en-US" sz="2800" dirty="0" err="1">
                <a:effectLst/>
              </a:rPr>
              <a:t>Tsaar</a:t>
            </a:r>
            <a:r>
              <a:rPr lang="en-US" sz="2800" dirty="0">
                <a:effectLst/>
              </a:rPr>
              <a:t> Nicholas II</a:t>
            </a:r>
          </a:p>
          <a:p>
            <a:r>
              <a:rPr lang="en-US" sz="2800" dirty="0"/>
              <a:t>9. Raphaël </a:t>
            </a:r>
            <a:r>
              <a:rPr lang="en-US" sz="2800" dirty="0" err="1"/>
              <a:t>Liégeois</a:t>
            </a:r>
            <a:endParaRPr lang="en-US" sz="2800" dirty="0"/>
          </a:p>
          <a:p>
            <a:r>
              <a:rPr lang="en-US" sz="2800" dirty="0"/>
              <a:t>10. Camilla Cabello</a:t>
            </a:r>
          </a:p>
        </p:txBody>
      </p:sp>
    </p:spTree>
    <p:extLst>
      <p:ext uri="{BB962C8B-B14F-4D97-AF65-F5344CB8AC3E}">
        <p14:creationId xmlns:p14="http://schemas.microsoft.com/office/powerpoint/2010/main" val="4253174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persoon&#10;&#10;Automatisch gegenereerde beschrijving">
            <a:extLst>
              <a:ext uri="{FF2B5EF4-FFF2-40B4-BE49-F238E27FC236}">
                <a16:creationId xmlns:a16="http://schemas.microsoft.com/office/drawing/2014/main" id="{0C2E5731-C800-6427-6CD6-A20C8F50939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44" r="3845"/>
          <a:stretch/>
        </p:blipFill>
        <p:spPr>
          <a:xfrm>
            <a:off x="-337929"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7DEDE366-C984-470D-EBD1-06A8858657E5}"/>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5400" dirty="0"/>
              <a:t>Ronde 4</a:t>
            </a:r>
          </a:p>
        </p:txBody>
      </p:sp>
      <p:sp>
        <p:nvSpPr>
          <p:cNvPr id="4" name="Tijdelijke aanduiding voor tekst 3">
            <a:extLst>
              <a:ext uri="{FF2B5EF4-FFF2-40B4-BE49-F238E27FC236}">
                <a16:creationId xmlns:a16="http://schemas.microsoft.com/office/drawing/2014/main" id="{1F28D56F-754B-4AD8-EFB2-EDBAA45F97A1}"/>
              </a:ext>
            </a:extLst>
          </p:cNvPr>
          <p:cNvSpPr>
            <a:spLocks noGrp="1"/>
          </p:cNvSpPr>
          <p:nvPr>
            <p:ph type="body" sz="half" idx="2"/>
          </p:nvPr>
        </p:nvSpPr>
        <p:spPr>
          <a:xfrm>
            <a:off x="7531610" y="2434200"/>
            <a:ext cx="4238858" cy="4190335"/>
          </a:xfrm>
        </p:spPr>
        <p:txBody>
          <a:bodyPr vert="horz" lIns="91440" tIns="45720" rIns="91440" bIns="45720" rtlCol="0">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1. Niet Rafael Nadal of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Novak</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Djokovic</a:t>
            </a:r>
            <a:r>
              <a:rPr lang="nl-BE" sz="2800" dirty="0">
                <a:effectLst/>
                <a:latin typeface="Calibri" panose="020F0502020204030204" pitchFamily="34" charset="0"/>
                <a:ea typeface="Calibri" panose="020F0502020204030204" pitchFamily="34" charset="0"/>
                <a:cs typeface="Times New Roman" panose="02020603050405020304" pitchFamily="18" charset="0"/>
              </a:rPr>
              <a:t>, maar wel een 19-jarige Spanjaard sloot het jaar 2022 af als nummer 1 op de ATP-ranking. Door zijn overwinning op de US Open werd hij de jongste nummer 1 van de wereld ooit. Hoe heet hij?</a:t>
            </a:r>
          </a:p>
          <a:p>
            <a:endParaRPr lang="en-US" sz="2000" dirty="0"/>
          </a:p>
        </p:txBody>
      </p:sp>
    </p:spTree>
    <p:extLst>
      <p:ext uri="{BB962C8B-B14F-4D97-AF65-F5344CB8AC3E}">
        <p14:creationId xmlns:p14="http://schemas.microsoft.com/office/powerpoint/2010/main" val="3993086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boom, buiten, persoon&#10;&#10;Automatisch gegenereerde beschrijving">
            <a:extLst>
              <a:ext uri="{FF2B5EF4-FFF2-40B4-BE49-F238E27FC236}">
                <a16:creationId xmlns:a16="http://schemas.microsoft.com/office/drawing/2014/main" id="{3436291A-D027-C291-79A1-EC80B47136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ijdelijke aanduiding voor tekst 3">
            <a:extLst>
              <a:ext uri="{FF2B5EF4-FFF2-40B4-BE49-F238E27FC236}">
                <a16:creationId xmlns:a16="http://schemas.microsoft.com/office/drawing/2014/main" id="{80BAFDE3-53A6-EE76-8320-CDDB0FB8CCC6}"/>
              </a:ext>
            </a:extLst>
          </p:cNvPr>
          <p:cNvSpPr>
            <a:spLocks noGrp="1"/>
          </p:cNvSpPr>
          <p:nvPr>
            <p:ph type="body" sz="half" idx="2"/>
          </p:nvPr>
        </p:nvSpPr>
        <p:spPr>
          <a:xfrm>
            <a:off x="405354" y="1366836"/>
            <a:ext cx="4363496" cy="4251539"/>
          </a:xfrm>
        </p:spPr>
        <p:txBody>
          <a:bodyPr>
            <a:normAutofit/>
          </a:bodyPr>
          <a:lstStyle/>
          <a:p>
            <a:r>
              <a:rPr lang="nl-BE" sz="2800" dirty="0"/>
              <a:t>2. </a:t>
            </a:r>
            <a:r>
              <a:rPr lang="nl-BE" sz="2800" dirty="0">
                <a:effectLst/>
                <a:latin typeface="Calibri" panose="020F0502020204030204" pitchFamily="34" charset="0"/>
                <a:ea typeface="Calibri" panose="020F0502020204030204" pitchFamily="34" charset="0"/>
                <a:cs typeface="Times New Roman" panose="02020603050405020304" pitchFamily="18" charset="0"/>
              </a:rPr>
              <a:t>Dwars door de Lage Landen was het voorbije jaar zowel bij ons als in Nederland een groot succes. Hoe heet de sympathieke presentator van het programma, die bij onze noorderburen de prijs won voor leukste Belg op de Nederlandse televisie?</a:t>
            </a:r>
          </a:p>
          <a:p>
            <a:endParaRPr lang="nl-BE" dirty="0"/>
          </a:p>
        </p:txBody>
      </p:sp>
    </p:spTree>
    <p:extLst>
      <p:ext uri="{BB962C8B-B14F-4D97-AF65-F5344CB8AC3E}">
        <p14:creationId xmlns:p14="http://schemas.microsoft.com/office/powerpoint/2010/main" val="3992696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hond, persoon, poseren, blauw&#10;&#10;Automatisch gegenereerde beschrijving">
            <a:extLst>
              <a:ext uri="{FF2B5EF4-FFF2-40B4-BE49-F238E27FC236}">
                <a16:creationId xmlns:a16="http://schemas.microsoft.com/office/drawing/2014/main" id="{8A799199-C50C-ABEB-968B-E8E8C1894F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3088" y="710119"/>
            <a:ext cx="4408213" cy="5877619"/>
          </a:xfrm>
        </p:spPr>
      </p:pic>
      <p:sp>
        <p:nvSpPr>
          <p:cNvPr id="4" name="Tijdelijke aanduiding voor tekst 3">
            <a:extLst>
              <a:ext uri="{FF2B5EF4-FFF2-40B4-BE49-F238E27FC236}">
                <a16:creationId xmlns:a16="http://schemas.microsoft.com/office/drawing/2014/main" id="{F87AAEAC-8819-01C4-297F-990A577DA89D}"/>
              </a:ext>
            </a:extLst>
          </p:cNvPr>
          <p:cNvSpPr>
            <a:spLocks noGrp="1"/>
          </p:cNvSpPr>
          <p:nvPr>
            <p:ph type="body" sz="half" idx="2"/>
          </p:nvPr>
        </p:nvSpPr>
        <p:spPr>
          <a:xfrm>
            <a:off x="7007124" y="1707205"/>
            <a:ext cx="3932237" cy="3811588"/>
          </a:xfrm>
        </p:spPr>
        <p:txBody>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3. Na de dood van de Queen afgelopen jaar moesten haar hondjes op zoek naar een nieuwe baasje.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Wat is de naam van haar favoriete hondenras?</a:t>
            </a:r>
          </a:p>
          <a:p>
            <a:endParaRPr lang="nl-BE" dirty="0"/>
          </a:p>
        </p:txBody>
      </p:sp>
    </p:spTree>
    <p:extLst>
      <p:ext uri="{BB962C8B-B14F-4D97-AF65-F5344CB8AC3E}">
        <p14:creationId xmlns:p14="http://schemas.microsoft.com/office/powerpoint/2010/main" val="149033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334A2EF-69D9-41C1-9876-91D7FCF7C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74C0C03-1202-4DC9-BA33-998DDFB3FB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9" name="Freeform 5">
              <a:extLst>
                <a:ext uri="{FF2B5EF4-FFF2-40B4-BE49-F238E27FC236}">
                  <a16:creationId xmlns:a16="http://schemas.microsoft.com/office/drawing/2014/main" id="{60BF984B-F4C1-4BF0-B296-72CAD8814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2E887C16-A8CC-48BD-A34B-69B5D14BE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1194B805-0CE2-4FD6-804E-2771E18BB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96000EBD-113B-4BB5-94F2-B2C961094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C2C37892-BF6A-4DDB-BAA9-48B6A051E9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a:extLst>
                <a:ext uri="{FF2B5EF4-FFF2-40B4-BE49-F238E27FC236}">
                  <a16:creationId xmlns:a16="http://schemas.microsoft.com/office/drawing/2014/main" id="{B3A53A2B-EB9B-4318-A7F9-E371D211E7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59001F5F-9338-43E1-BB4B-21C681CA20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24781ABE-347F-40E9-9BB2-3E35C8F15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6D8A7767-4D16-4AB7-8277-D66FEC7F74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1B7D649D-9559-4E1D-937A-351948350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15">
              <a:extLst>
                <a:ext uri="{FF2B5EF4-FFF2-40B4-BE49-F238E27FC236}">
                  <a16:creationId xmlns:a16="http://schemas.microsoft.com/office/drawing/2014/main" id="{45AA5D21-8C7B-4C77-815C-C3A8EA0A5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D7A46675-AA96-41DB-B9DB-CAA471A20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17">
              <a:extLst>
                <a:ext uri="{FF2B5EF4-FFF2-40B4-BE49-F238E27FC236}">
                  <a16:creationId xmlns:a16="http://schemas.microsoft.com/office/drawing/2014/main" id="{82090F8A-ECF2-423C-98D0-8EF226220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8">
              <a:extLst>
                <a:ext uri="{FF2B5EF4-FFF2-40B4-BE49-F238E27FC236}">
                  <a16:creationId xmlns:a16="http://schemas.microsoft.com/office/drawing/2014/main" id="{EA5DE46B-A4BE-407F-835A-693D3E979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9">
              <a:extLst>
                <a:ext uri="{FF2B5EF4-FFF2-40B4-BE49-F238E27FC236}">
                  <a16:creationId xmlns:a16="http://schemas.microsoft.com/office/drawing/2014/main" id="{429E4297-5489-465D-A6D7-03BD468E05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0">
              <a:extLst>
                <a:ext uri="{FF2B5EF4-FFF2-40B4-BE49-F238E27FC236}">
                  <a16:creationId xmlns:a16="http://schemas.microsoft.com/office/drawing/2014/main" id="{69A4CFA1-B603-453B-AC53-49E8A8DF7E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1">
              <a:extLst>
                <a:ext uri="{FF2B5EF4-FFF2-40B4-BE49-F238E27FC236}">
                  <a16:creationId xmlns:a16="http://schemas.microsoft.com/office/drawing/2014/main" id="{7A997EDF-8927-490B-AD5F-046317B8B2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22">
              <a:extLst>
                <a:ext uri="{FF2B5EF4-FFF2-40B4-BE49-F238E27FC236}">
                  <a16:creationId xmlns:a16="http://schemas.microsoft.com/office/drawing/2014/main" id="{3C91BE84-B1A4-4592-A942-2C72C86DD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3">
              <a:extLst>
                <a:ext uri="{FF2B5EF4-FFF2-40B4-BE49-F238E27FC236}">
                  <a16:creationId xmlns:a16="http://schemas.microsoft.com/office/drawing/2014/main" id="{A0AAA5CD-6E44-429A-91FA-D650BAF9EE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9" name="Rectangle 48">
            <a:extLst>
              <a:ext uri="{FF2B5EF4-FFF2-40B4-BE49-F238E27FC236}">
                <a16:creationId xmlns:a16="http://schemas.microsoft.com/office/drawing/2014/main" id="{C8CA0C52-5ACA-4F17-AA4A-312E0E110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Tijdelijke aanduiding voor inhoud 9" descr="Afbeelding met glansschubbige, vissen, zoogdier, dolfijn&#10;&#10;Automatisch gegenereerde beschrijving">
            <a:extLst>
              <a:ext uri="{FF2B5EF4-FFF2-40B4-BE49-F238E27FC236}">
                <a16:creationId xmlns:a16="http://schemas.microsoft.com/office/drawing/2014/main" id="{B8C63A9B-998B-2CEF-4287-848FC2A86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2115" y="1360675"/>
            <a:ext cx="5641848" cy="4118549"/>
          </a:xfrm>
          <a:prstGeom prst="rect">
            <a:avLst/>
          </a:prstGeom>
          <a:ln w="12700">
            <a:noFill/>
          </a:ln>
        </p:spPr>
      </p:pic>
      <p:sp>
        <p:nvSpPr>
          <p:cNvPr id="51"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50273" y="3291386"/>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E6018A9E-20A8-47A4-BAFD-2F0384681535}"/>
              </a:ext>
            </a:extLst>
          </p:cNvPr>
          <p:cNvSpPr>
            <a:spLocks noGrp="1"/>
          </p:cNvSpPr>
          <p:nvPr>
            <p:ph type="body" sz="half" idx="2"/>
          </p:nvPr>
        </p:nvSpPr>
        <p:spPr>
          <a:xfrm>
            <a:off x="7144581" y="2005953"/>
            <a:ext cx="4796068" cy="3376751"/>
          </a:xfrm>
        </p:spPr>
        <p:txBody>
          <a:bodyPr vert="horz" lIns="91440" tIns="45720" rIns="91440" bIns="45720" rtlCol="0" anchor="t">
            <a:normAutofit fontScale="92500" lnSpcReduction="20000"/>
          </a:bodyPr>
          <a:lstStyle/>
          <a:p>
            <a:r>
              <a:rPr lang="en-US" sz="3000" dirty="0">
                <a:solidFill>
                  <a:schemeClr val="tx1">
                    <a:alpha val="80000"/>
                  </a:schemeClr>
                </a:solidFill>
              </a:rPr>
              <a:t>3. </a:t>
            </a:r>
            <a:r>
              <a:rPr lang="nl-BE" sz="3000" dirty="0">
                <a:effectLst/>
                <a:latin typeface="Calibri" panose="020F0502020204030204" pitchFamily="34" charset="0"/>
                <a:ea typeface="Calibri" panose="020F0502020204030204" pitchFamily="34" charset="0"/>
                <a:cs typeface="Times New Roman" panose="02020603050405020304" pitchFamily="18" charset="0"/>
              </a:rPr>
              <a:t>Deze witte dolfijn komt voornamelijk voor in de arctische zeeën, met in Europa hun zuidgrens boven in Noorwegen. Af en toe wordt er ook één in de Noordzee gespot en deze zomer raakte een dier zelfs tot in de Seine. </a:t>
            </a:r>
          </a:p>
          <a:p>
            <a:r>
              <a:rPr lang="nl-BE" sz="3000" dirty="0">
                <a:effectLst/>
                <a:latin typeface="Calibri" panose="020F0502020204030204" pitchFamily="34" charset="0"/>
                <a:ea typeface="Calibri" panose="020F0502020204030204" pitchFamily="34" charset="0"/>
                <a:cs typeface="Times New Roman" panose="02020603050405020304" pitchFamily="18" charset="0"/>
              </a:rPr>
              <a:t>Wat is de andere naam voor dit dier?</a:t>
            </a:r>
          </a:p>
          <a:p>
            <a:endParaRPr lang="en-US" sz="2000" dirty="0">
              <a:solidFill>
                <a:schemeClr val="tx1">
                  <a:alpha val="80000"/>
                </a:schemeClr>
              </a:solidFill>
            </a:endParaRPr>
          </a:p>
        </p:txBody>
      </p:sp>
    </p:spTree>
    <p:extLst>
      <p:ext uri="{BB962C8B-B14F-4D97-AF65-F5344CB8AC3E}">
        <p14:creationId xmlns:p14="http://schemas.microsoft.com/office/powerpoint/2010/main" val="1012142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graphic">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3023" y="133796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4" name="Tijdelijke aanduiding voor tekst 3">
            <a:extLst>
              <a:ext uri="{FF2B5EF4-FFF2-40B4-BE49-F238E27FC236}">
                <a16:creationId xmlns:a16="http://schemas.microsoft.com/office/drawing/2014/main" id="{B70A6888-6AF4-D244-B117-8137D0E3BDA7}"/>
              </a:ext>
            </a:extLst>
          </p:cNvPr>
          <p:cNvSpPr>
            <a:spLocks noGrp="1"/>
          </p:cNvSpPr>
          <p:nvPr>
            <p:ph type="body" sz="half" idx="2"/>
          </p:nvPr>
        </p:nvSpPr>
        <p:spPr>
          <a:xfrm>
            <a:off x="327529" y="1984686"/>
            <a:ext cx="5908007" cy="2888627"/>
          </a:xfrm>
        </p:spPr>
        <p:txBody>
          <a:bodyPr vert="horz" lIns="91440" tIns="45720" rIns="91440" bIns="45720" rtlCol="0" anchor="t">
            <a:normAutofit/>
          </a:bodyPr>
          <a:lstStyle/>
          <a:p>
            <a:r>
              <a:rPr lang="en-US" sz="2800" dirty="0">
                <a:solidFill>
                  <a:schemeClr val="tx1">
                    <a:alpha val="80000"/>
                  </a:schemeClr>
                </a:solidFill>
              </a:rPr>
              <a:t>4.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randzee van de Zwarte Zee bevindt zich tussen de Krim, Oekraïne en Rusland. Het zwaar belegerde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Marioepol</a:t>
            </a:r>
            <a:r>
              <a:rPr lang="nl-BE" sz="2800" dirty="0">
                <a:effectLst/>
                <a:latin typeface="Calibri" panose="020F0502020204030204" pitchFamily="34" charset="0"/>
                <a:ea typeface="Calibri" panose="020F0502020204030204" pitchFamily="34" charset="0"/>
                <a:cs typeface="Times New Roman" panose="02020603050405020304" pitchFamily="18" charset="0"/>
              </a:rPr>
              <a:t> is een van de belangrijkste havensteden aan deze zee.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Over welke zee hebben we het?</a:t>
            </a:r>
          </a:p>
          <a:p>
            <a:endParaRPr lang="en-US" sz="2000" dirty="0">
              <a:solidFill>
                <a:schemeClr val="tx1">
                  <a:alpha val="80000"/>
                </a:schemeClr>
              </a:solidFill>
            </a:endParaRPr>
          </a:p>
        </p:txBody>
      </p:sp>
      <p:pic>
        <p:nvPicPr>
          <p:cNvPr id="6" name="Tijdelijke aanduiding voor inhoud 5" descr="Afbeelding met buiten, gebouw, boom, sneeuw&#10;&#10;Automatisch gegenereerde beschrijving">
            <a:extLst>
              <a:ext uri="{FF2B5EF4-FFF2-40B4-BE49-F238E27FC236}">
                <a16:creationId xmlns:a16="http://schemas.microsoft.com/office/drawing/2014/main" id="{B3C0D491-BE64-C517-761E-AEFBCA4B0D5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546" r="12705" b="2"/>
          <a:stretch/>
        </p:blipFill>
        <p:spPr>
          <a:xfrm>
            <a:off x="6240546" y="750698"/>
            <a:ext cx="5043335" cy="5043335"/>
          </a:xfrm>
          <a:custGeom>
            <a:avLst/>
            <a:gdLst/>
            <a:ahLst/>
            <a:cxnLst/>
            <a:rect l="l" t="t" r="r" b="b"/>
            <a:pathLst>
              <a:path w="2509736" h="2509736">
                <a:moveTo>
                  <a:pt x="1254868" y="0"/>
                </a:moveTo>
                <a:cubicBezTo>
                  <a:pt x="1947912" y="0"/>
                  <a:pt x="2509736" y="561824"/>
                  <a:pt x="2509736" y="1254868"/>
                </a:cubicBezTo>
                <a:cubicBezTo>
                  <a:pt x="2509736" y="1947912"/>
                  <a:pt x="1947912" y="2509736"/>
                  <a:pt x="1254868" y="2509736"/>
                </a:cubicBezTo>
                <a:cubicBezTo>
                  <a:pt x="561824" y="2509736"/>
                  <a:pt x="0" y="1947912"/>
                  <a:pt x="0" y="1254868"/>
                </a:cubicBezTo>
                <a:cubicBezTo>
                  <a:pt x="0" y="561824"/>
                  <a:pt x="561824" y="0"/>
                  <a:pt x="1254868" y="0"/>
                </a:cubicBezTo>
                <a:close/>
              </a:path>
            </a:pathLst>
          </a:custGeom>
        </p:spPr>
      </p:pic>
      <p:sp>
        <p:nvSpPr>
          <p:cNvPr id="15" name="!!dot graphic">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1803" y="156726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17" name="!!circle graphic">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7483" y="208240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1"/>
          </a:solidFill>
          <a:ln w="610" cap="flat">
            <a:noFill/>
            <a:prstDash val="solid"/>
            <a:miter/>
          </a:ln>
        </p:spPr>
        <p:txBody>
          <a:bodyPr rtlCol="0" anchor="ctr"/>
          <a:lstStyle/>
          <a:p>
            <a:endParaRPr lang="en-US"/>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287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jurk&#10;&#10;Automatisch gegenereerde beschrijving">
            <a:extLst>
              <a:ext uri="{FF2B5EF4-FFF2-40B4-BE49-F238E27FC236}">
                <a16:creationId xmlns:a16="http://schemas.microsoft.com/office/drawing/2014/main" id="{CF005AF6-F40D-221F-7917-AA265730B6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7352"/>
            <a:ext cx="6172200" cy="4113771"/>
          </a:xfrm>
        </p:spPr>
      </p:pic>
      <p:sp>
        <p:nvSpPr>
          <p:cNvPr id="4" name="Tijdelijke aanduiding voor tekst 3">
            <a:extLst>
              <a:ext uri="{FF2B5EF4-FFF2-40B4-BE49-F238E27FC236}">
                <a16:creationId xmlns:a16="http://schemas.microsoft.com/office/drawing/2014/main" id="{D3EDDD62-6CFE-6330-C12F-4633F9B13C47}"/>
              </a:ext>
            </a:extLst>
          </p:cNvPr>
          <p:cNvSpPr>
            <a:spLocks noGrp="1"/>
          </p:cNvSpPr>
          <p:nvPr>
            <p:ph type="body" sz="half" idx="2"/>
          </p:nvPr>
        </p:nvSpPr>
        <p:spPr>
          <a:xfrm>
            <a:off x="764374" y="1444657"/>
            <a:ext cx="3932237" cy="3811588"/>
          </a:xfrm>
        </p:spPr>
        <p:txBody>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5. Deze Chinese actrice was ooit Bondgirl, was te zien in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Crouching</a:t>
            </a:r>
            <a:r>
              <a:rPr lang="nl-BE" sz="2800" dirty="0">
                <a:effectLst/>
                <a:latin typeface="Calibri" panose="020F0502020204030204" pitchFamily="34" charset="0"/>
                <a:ea typeface="Calibri" panose="020F0502020204030204" pitchFamily="34" charset="0"/>
                <a:cs typeface="Times New Roman" panose="02020603050405020304" pitchFamily="18" charset="0"/>
              </a:rPr>
              <a:t> Tiger,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Hidden</a:t>
            </a:r>
            <a:r>
              <a:rPr lang="nl-BE" sz="2800" dirty="0">
                <a:effectLst/>
                <a:latin typeface="Calibri" panose="020F0502020204030204" pitchFamily="34" charset="0"/>
                <a:ea typeface="Calibri" panose="020F0502020204030204" pitchFamily="34" charset="0"/>
                <a:cs typeface="Times New Roman" panose="02020603050405020304" pitchFamily="18" charset="0"/>
              </a:rPr>
              <a:t> Dragon en is de eerste Aziatische die genomineerd is voor een Oscar, voor haar rol in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Everything</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Everywhere</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All</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Once</a:t>
            </a:r>
            <a:r>
              <a:rPr lang="nl-BE" sz="2800" dirty="0">
                <a:effectLst/>
                <a:latin typeface="Calibri" panose="020F0502020204030204" pitchFamily="34" charset="0"/>
                <a:ea typeface="Calibri" panose="020F0502020204030204" pitchFamily="34" charset="0"/>
                <a:cs typeface="Times New Roman" panose="02020603050405020304" pitchFamily="18" charset="0"/>
              </a:rPr>
              <a:t>. Haar naam?</a:t>
            </a:r>
          </a:p>
          <a:p>
            <a:endParaRPr lang="nl-BE" dirty="0"/>
          </a:p>
        </p:txBody>
      </p:sp>
    </p:spTree>
    <p:extLst>
      <p:ext uri="{BB962C8B-B14F-4D97-AF65-F5344CB8AC3E}">
        <p14:creationId xmlns:p14="http://schemas.microsoft.com/office/powerpoint/2010/main" val="4011304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0975CAC7-35B3-7B97-A7E5-642E9A0556C7}"/>
              </a:ext>
            </a:extLst>
          </p:cNvPr>
          <p:cNvSpPr>
            <a:spLocks noGrp="1"/>
          </p:cNvSpPr>
          <p:nvPr>
            <p:ph type="body" sz="half" idx="2"/>
          </p:nvPr>
        </p:nvSpPr>
        <p:spPr>
          <a:xfrm>
            <a:off x="743933" y="2349537"/>
            <a:ext cx="3799425" cy="3143241"/>
          </a:xfrm>
        </p:spPr>
        <p:txBody>
          <a:bodyPr vert="horz" lIns="91440" tIns="45720" rIns="91440" bIns="45720" rtlCol="0">
            <a:normAutofit/>
          </a:bodyPr>
          <a:lstStyle/>
          <a:p>
            <a:r>
              <a:rPr lang="en-US" sz="2800" dirty="0"/>
              <a:t>6.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cactusvrucht met rode, geschubde schil en wit vruchtvlees vol zwarte pitjes wordt ook wel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pitaja</a:t>
            </a:r>
            <a:r>
              <a:rPr lang="nl-BE" sz="2800" dirty="0">
                <a:effectLst/>
                <a:latin typeface="Calibri" panose="020F0502020204030204" pitchFamily="34" charset="0"/>
                <a:ea typeface="Calibri" panose="020F0502020204030204" pitchFamily="34" charset="0"/>
                <a:cs typeface="Times New Roman" panose="02020603050405020304" pitchFamily="18" charset="0"/>
              </a:rPr>
              <a:t> genoemd. Wat is de meer gangbare naam?</a:t>
            </a:r>
          </a:p>
          <a:p>
            <a:endParaRPr lang="en-US" sz="2000" dirty="0"/>
          </a:p>
        </p:txBody>
      </p:sp>
      <p:pic>
        <p:nvPicPr>
          <p:cNvPr id="6" name="Tijdelijke aanduiding voor inhoud 5" descr="Afbeelding met fruit, binnen, pitahaya&#10;&#10;Automatisch gegenereerde beschrijving">
            <a:extLst>
              <a:ext uri="{FF2B5EF4-FFF2-40B4-BE49-F238E27FC236}">
                <a16:creationId xmlns:a16="http://schemas.microsoft.com/office/drawing/2014/main" id="{4A54D5D1-2742-344B-9EC4-048F54E031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889" r="12734" b="-1"/>
          <a:stretch/>
        </p:blipFill>
        <p:spPr>
          <a:xfrm>
            <a:off x="5010386" y="10"/>
            <a:ext cx="7181613" cy="6857990"/>
          </a:xfrm>
          <a:prstGeom prst="rect">
            <a:avLst/>
          </a:prstGeom>
          <a:effectLst/>
        </p:spPr>
      </p:pic>
    </p:spTree>
    <p:extLst>
      <p:ext uri="{BB962C8B-B14F-4D97-AF65-F5344CB8AC3E}">
        <p14:creationId xmlns:p14="http://schemas.microsoft.com/office/powerpoint/2010/main" val="1395647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42113C-BEAE-8E43-1DC1-AA0EC07ABA6A}"/>
              </a:ext>
            </a:extLst>
          </p:cNvPr>
          <p:cNvSpPr>
            <a:spLocks noGrp="1"/>
          </p:cNvSpPr>
          <p:nvPr>
            <p:ph type="title"/>
          </p:nvPr>
        </p:nvSpPr>
        <p:spPr>
          <a:xfrm>
            <a:off x="1524000" y="728904"/>
            <a:ext cx="9144000" cy="2785947"/>
          </a:xfrm>
        </p:spPr>
        <p:txBody>
          <a:bodyPr vert="horz" lIns="91440" tIns="45720" rIns="91440" bIns="45720" rtlCol="0" anchor="b">
            <a:normAutofit/>
          </a:bodyPr>
          <a:lstStyle/>
          <a:p>
            <a:r>
              <a:rPr lang="en-US" sz="2800" kern="1200" dirty="0">
                <a:solidFill>
                  <a:schemeClr val="tx1"/>
                </a:solidFill>
                <a:effectLst/>
                <a:latin typeface="+mn-lt"/>
                <a:ea typeface="+mj-ea"/>
                <a:cs typeface="+mj-cs"/>
              </a:rPr>
              <a:t>7. </a:t>
            </a:r>
            <a:r>
              <a:rPr lang="en-US" sz="2800" kern="1200" dirty="0" err="1">
                <a:solidFill>
                  <a:schemeClr val="tx1"/>
                </a:solidFill>
                <a:effectLst/>
                <a:latin typeface="+mn-lt"/>
                <a:ea typeface="+mj-ea"/>
                <a:cs typeface="+mj-cs"/>
              </a:rPr>
              <a:t>Afgelopen</a:t>
            </a:r>
            <a:r>
              <a:rPr lang="en-US" sz="2800" kern="1200" dirty="0">
                <a:solidFill>
                  <a:schemeClr val="tx1"/>
                </a:solidFill>
                <a:effectLst/>
                <a:latin typeface="+mn-lt"/>
                <a:ea typeface="+mj-ea"/>
                <a:cs typeface="+mj-cs"/>
              </a:rPr>
              <a:t> </a:t>
            </a:r>
            <a:r>
              <a:rPr lang="en-US" sz="2800" kern="1200" dirty="0" err="1">
                <a:solidFill>
                  <a:schemeClr val="tx1"/>
                </a:solidFill>
                <a:effectLst/>
                <a:latin typeface="+mn-lt"/>
                <a:ea typeface="+mj-ea"/>
                <a:cs typeface="+mj-cs"/>
              </a:rPr>
              <a:t>zomer</a:t>
            </a:r>
            <a:r>
              <a:rPr lang="en-US" sz="2800" kern="1200" dirty="0">
                <a:solidFill>
                  <a:schemeClr val="tx1"/>
                </a:solidFill>
                <a:effectLst/>
                <a:latin typeface="+mn-lt"/>
                <a:ea typeface="+mj-ea"/>
                <a:cs typeface="+mj-cs"/>
              </a:rPr>
              <a:t> </a:t>
            </a:r>
            <a:r>
              <a:rPr lang="en-US" sz="2800" kern="1200" dirty="0" err="1">
                <a:solidFill>
                  <a:schemeClr val="tx1"/>
                </a:solidFill>
                <a:effectLst/>
                <a:latin typeface="+mn-lt"/>
                <a:ea typeface="+mj-ea"/>
                <a:cs typeface="+mj-cs"/>
              </a:rPr>
              <a:t>nam</a:t>
            </a:r>
            <a:r>
              <a:rPr lang="en-US" sz="2800" kern="1200" dirty="0">
                <a:solidFill>
                  <a:schemeClr val="tx1"/>
                </a:solidFill>
                <a:effectLst/>
                <a:latin typeface="+mn-lt"/>
                <a:ea typeface="+mj-ea"/>
                <a:cs typeface="+mj-cs"/>
              </a:rPr>
              <a:t> het </a:t>
            </a:r>
            <a:r>
              <a:rPr lang="en-US" sz="2800" kern="1200" dirty="0" err="1">
                <a:solidFill>
                  <a:schemeClr val="tx1"/>
                </a:solidFill>
                <a:effectLst/>
                <a:latin typeface="+mn-lt"/>
                <a:ea typeface="+mj-ea"/>
                <a:cs typeface="+mj-cs"/>
              </a:rPr>
              <a:t>Amerikaanse</a:t>
            </a:r>
            <a:r>
              <a:rPr lang="en-US" sz="2800" kern="1200" dirty="0">
                <a:solidFill>
                  <a:schemeClr val="tx1"/>
                </a:solidFill>
                <a:effectLst/>
                <a:latin typeface="+mn-lt"/>
                <a:ea typeface="+mj-ea"/>
                <a:cs typeface="+mj-cs"/>
              </a:rPr>
              <a:t> </a:t>
            </a:r>
            <a:r>
              <a:rPr lang="en-US" sz="2800" kern="1200" dirty="0" err="1">
                <a:solidFill>
                  <a:schemeClr val="tx1"/>
                </a:solidFill>
                <a:effectLst/>
                <a:latin typeface="+mn-lt"/>
                <a:ea typeface="+mj-ea"/>
                <a:cs typeface="+mj-cs"/>
              </a:rPr>
              <a:t>Hooggerechtshof</a:t>
            </a:r>
            <a:r>
              <a:rPr lang="en-US" sz="2800" kern="1200" dirty="0">
                <a:solidFill>
                  <a:schemeClr val="tx1"/>
                </a:solidFill>
                <a:effectLst/>
                <a:latin typeface="+mn-lt"/>
                <a:ea typeface="+mj-ea"/>
                <a:cs typeface="+mj-cs"/>
              </a:rPr>
              <a:t> </a:t>
            </a:r>
            <a:r>
              <a:rPr lang="en-US" sz="2800" kern="1200" dirty="0" err="1">
                <a:solidFill>
                  <a:schemeClr val="tx1"/>
                </a:solidFill>
                <a:effectLst/>
                <a:latin typeface="+mn-lt"/>
                <a:ea typeface="+mj-ea"/>
                <a:cs typeface="+mj-cs"/>
              </a:rPr>
              <a:t>afstand</a:t>
            </a:r>
            <a:r>
              <a:rPr lang="en-US" sz="2800" kern="1200" dirty="0">
                <a:solidFill>
                  <a:schemeClr val="tx1"/>
                </a:solidFill>
                <a:effectLst/>
                <a:latin typeface="+mn-lt"/>
                <a:ea typeface="+mj-ea"/>
                <a:cs typeface="+mj-cs"/>
              </a:rPr>
              <a:t> van </a:t>
            </a:r>
            <a:r>
              <a:rPr lang="en-US" sz="2800" kern="1200" dirty="0" err="1">
                <a:solidFill>
                  <a:schemeClr val="tx1"/>
                </a:solidFill>
                <a:effectLst/>
                <a:latin typeface="+mn-lt"/>
                <a:ea typeface="+mj-ea"/>
                <a:cs typeface="+mj-cs"/>
              </a:rPr>
              <a:t>een</a:t>
            </a:r>
            <a:r>
              <a:rPr lang="en-US" sz="2800" kern="1200" dirty="0">
                <a:solidFill>
                  <a:schemeClr val="tx1"/>
                </a:solidFill>
                <a:effectLst/>
                <a:latin typeface="+mn-lt"/>
                <a:ea typeface="+mj-ea"/>
                <a:cs typeface="+mj-cs"/>
              </a:rPr>
              <a:t> </a:t>
            </a:r>
            <a:r>
              <a:rPr lang="en-US" sz="2800" kern="1200" dirty="0" err="1">
                <a:solidFill>
                  <a:schemeClr val="tx1"/>
                </a:solidFill>
                <a:effectLst/>
                <a:latin typeface="+mn-lt"/>
                <a:ea typeface="+mj-ea"/>
                <a:cs typeface="+mj-cs"/>
              </a:rPr>
              <a:t>belangrijk</a:t>
            </a:r>
            <a:r>
              <a:rPr lang="en-US" sz="2800" kern="1200" dirty="0">
                <a:solidFill>
                  <a:schemeClr val="tx1"/>
                </a:solidFill>
                <a:effectLst/>
                <a:latin typeface="+mn-lt"/>
                <a:ea typeface="+mj-ea"/>
                <a:cs typeface="+mj-cs"/>
              </a:rPr>
              <a:t> arrest </a:t>
            </a:r>
            <a:r>
              <a:rPr lang="en-US" sz="2800" kern="1200" dirty="0" err="1">
                <a:solidFill>
                  <a:schemeClr val="tx1"/>
                </a:solidFill>
                <a:effectLst/>
                <a:latin typeface="+mn-lt"/>
                <a:ea typeface="+mj-ea"/>
                <a:cs typeface="+mj-cs"/>
              </a:rPr>
              <a:t>uit</a:t>
            </a:r>
            <a:r>
              <a:rPr lang="en-US" sz="2800" kern="1200" dirty="0">
                <a:solidFill>
                  <a:schemeClr val="tx1"/>
                </a:solidFill>
                <a:effectLst/>
                <a:latin typeface="+mn-lt"/>
                <a:ea typeface="+mj-ea"/>
                <a:cs typeface="+mj-cs"/>
              </a:rPr>
              <a:t> 1973, </a:t>
            </a:r>
            <a:r>
              <a:rPr lang="en-US" sz="2800" kern="1200" dirty="0" err="1">
                <a:solidFill>
                  <a:schemeClr val="tx1"/>
                </a:solidFill>
                <a:effectLst/>
                <a:latin typeface="+mn-lt"/>
                <a:ea typeface="+mj-ea"/>
                <a:cs typeface="+mj-cs"/>
              </a:rPr>
              <a:t>waardoor</a:t>
            </a:r>
            <a:r>
              <a:rPr lang="en-US" sz="2800" kern="1200" dirty="0">
                <a:solidFill>
                  <a:schemeClr val="tx1"/>
                </a:solidFill>
                <a:effectLst/>
                <a:latin typeface="+mn-lt"/>
                <a:ea typeface="+mj-ea"/>
                <a:cs typeface="+mj-cs"/>
              </a:rPr>
              <a:t> </a:t>
            </a:r>
            <a:r>
              <a:rPr lang="en-US" sz="2800" kern="1200" dirty="0" err="1">
                <a:solidFill>
                  <a:schemeClr val="tx1"/>
                </a:solidFill>
                <a:effectLst/>
                <a:latin typeface="+mn-lt"/>
                <a:ea typeface="+mj-ea"/>
                <a:cs typeface="+mj-cs"/>
              </a:rPr>
              <a:t>staten</a:t>
            </a:r>
            <a:r>
              <a:rPr lang="en-US" sz="2800" kern="1200" dirty="0">
                <a:solidFill>
                  <a:schemeClr val="tx1"/>
                </a:solidFill>
                <a:effectLst/>
                <a:latin typeface="+mn-lt"/>
                <a:ea typeface="+mj-ea"/>
                <a:cs typeface="+mj-cs"/>
              </a:rPr>
              <a:t> abortus </a:t>
            </a:r>
            <a:r>
              <a:rPr lang="en-US" sz="2800" kern="1200" dirty="0" err="1">
                <a:solidFill>
                  <a:schemeClr val="tx1"/>
                </a:solidFill>
                <a:effectLst/>
                <a:latin typeface="+mn-lt"/>
                <a:ea typeface="+mj-ea"/>
                <a:cs typeface="+mj-cs"/>
              </a:rPr>
              <a:t>opnieuw</a:t>
            </a:r>
            <a:r>
              <a:rPr lang="en-US" sz="2800" kern="1200" dirty="0">
                <a:solidFill>
                  <a:schemeClr val="tx1"/>
                </a:solidFill>
                <a:effectLst/>
                <a:latin typeface="+mn-lt"/>
                <a:ea typeface="+mj-ea"/>
                <a:cs typeface="+mj-cs"/>
              </a:rPr>
              <a:t> </a:t>
            </a:r>
            <a:r>
              <a:rPr lang="en-US" sz="2800" kern="1200" dirty="0" err="1">
                <a:solidFill>
                  <a:schemeClr val="tx1"/>
                </a:solidFill>
                <a:effectLst/>
                <a:latin typeface="+mn-lt"/>
                <a:ea typeface="+mj-ea"/>
                <a:cs typeface="+mj-cs"/>
              </a:rPr>
              <a:t>strafbaar</a:t>
            </a:r>
            <a:r>
              <a:rPr lang="en-US" sz="2800" kern="1200" dirty="0">
                <a:solidFill>
                  <a:schemeClr val="tx1"/>
                </a:solidFill>
                <a:effectLst/>
                <a:latin typeface="+mn-lt"/>
                <a:ea typeface="+mj-ea"/>
                <a:cs typeface="+mj-cs"/>
              </a:rPr>
              <a:t> </a:t>
            </a:r>
            <a:r>
              <a:rPr lang="en-US" sz="2800" kern="1200" dirty="0" err="1">
                <a:solidFill>
                  <a:schemeClr val="tx1"/>
                </a:solidFill>
                <a:effectLst/>
                <a:latin typeface="+mn-lt"/>
                <a:ea typeface="+mj-ea"/>
                <a:cs typeface="+mj-cs"/>
              </a:rPr>
              <a:t>kunnen</a:t>
            </a:r>
            <a:r>
              <a:rPr lang="en-US" sz="2800" kern="1200" dirty="0">
                <a:solidFill>
                  <a:schemeClr val="tx1"/>
                </a:solidFill>
                <a:effectLst/>
                <a:latin typeface="+mn-lt"/>
                <a:ea typeface="+mj-ea"/>
                <a:cs typeface="+mj-cs"/>
              </a:rPr>
              <a:t> </a:t>
            </a:r>
            <a:r>
              <a:rPr lang="en-US" sz="2800" kern="1200" dirty="0" err="1">
                <a:solidFill>
                  <a:schemeClr val="tx1"/>
                </a:solidFill>
                <a:effectLst/>
                <a:latin typeface="+mn-lt"/>
                <a:ea typeface="+mj-ea"/>
                <a:cs typeface="+mj-cs"/>
              </a:rPr>
              <a:t>stellen</a:t>
            </a:r>
            <a:r>
              <a:rPr lang="en-US" sz="2800" kern="1200" dirty="0">
                <a:solidFill>
                  <a:schemeClr val="tx1"/>
                </a:solidFill>
                <a:effectLst/>
                <a:latin typeface="+mn-lt"/>
                <a:ea typeface="+mj-ea"/>
                <a:cs typeface="+mj-cs"/>
              </a:rPr>
              <a:t>. </a:t>
            </a:r>
            <a:br>
              <a:rPr lang="en-US" sz="2800" kern="1200" dirty="0">
                <a:solidFill>
                  <a:schemeClr val="tx1"/>
                </a:solidFill>
                <a:effectLst/>
                <a:latin typeface="+mn-lt"/>
                <a:ea typeface="+mj-ea"/>
                <a:cs typeface="+mj-cs"/>
              </a:rPr>
            </a:br>
            <a:r>
              <a:rPr lang="en-US" sz="2800" kern="1200" dirty="0">
                <a:solidFill>
                  <a:schemeClr val="tx1"/>
                </a:solidFill>
                <a:effectLst/>
                <a:latin typeface="+mn-lt"/>
                <a:ea typeface="+mj-ea"/>
                <a:cs typeface="+mj-cs"/>
              </a:rPr>
              <a:t>Hoe </a:t>
            </a:r>
            <a:r>
              <a:rPr lang="en-US" sz="2800" kern="1200" dirty="0" err="1">
                <a:solidFill>
                  <a:schemeClr val="tx1"/>
                </a:solidFill>
                <a:effectLst/>
                <a:latin typeface="+mn-lt"/>
                <a:ea typeface="+mj-ea"/>
                <a:cs typeface="+mj-cs"/>
              </a:rPr>
              <a:t>heet</a:t>
            </a:r>
            <a:r>
              <a:rPr lang="en-US" sz="2800" kern="1200" dirty="0">
                <a:solidFill>
                  <a:schemeClr val="tx1"/>
                </a:solidFill>
                <a:effectLst/>
                <a:latin typeface="+mn-lt"/>
                <a:ea typeface="+mj-ea"/>
                <a:cs typeface="+mj-cs"/>
              </a:rPr>
              <a:t> </a:t>
            </a:r>
            <a:r>
              <a:rPr lang="en-US" sz="2800" kern="1200" dirty="0" err="1">
                <a:solidFill>
                  <a:schemeClr val="tx1"/>
                </a:solidFill>
                <a:effectLst/>
                <a:latin typeface="+mn-lt"/>
                <a:ea typeface="+mj-ea"/>
                <a:cs typeface="+mj-cs"/>
              </a:rPr>
              <a:t>dit</a:t>
            </a:r>
            <a:r>
              <a:rPr lang="en-US" sz="2800" kern="1200" dirty="0">
                <a:solidFill>
                  <a:schemeClr val="tx1"/>
                </a:solidFill>
                <a:effectLst/>
                <a:latin typeface="+mn-lt"/>
                <a:ea typeface="+mj-ea"/>
                <a:cs typeface="+mj-cs"/>
              </a:rPr>
              <a:t> arrest over de </a:t>
            </a:r>
            <a:r>
              <a:rPr lang="en-US" sz="2800" kern="1200" dirty="0" err="1">
                <a:solidFill>
                  <a:schemeClr val="tx1"/>
                </a:solidFill>
                <a:effectLst/>
                <a:latin typeface="+mn-lt"/>
                <a:ea typeface="+mj-ea"/>
                <a:cs typeface="+mj-cs"/>
              </a:rPr>
              <a:t>abortuswetgeving</a:t>
            </a:r>
            <a:r>
              <a:rPr lang="en-US" sz="2800" kern="1200" dirty="0">
                <a:solidFill>
                  <a:schemeClr val="tx1"/>
                </a:solidFill>
                <a:effectLst/>
                <a:latin typeface="+mn-lt"/>
                <a:ea typeface="+mj-ea"/>
                <a:cs typeface="+mj-cs"/>
              </a:rPr>
              <a:t>?</a:t>
            </a:r>
            <a:br>
              <a:rPr lang="en-US" sz="2900" kern="1200" dirty="0">
                <a:solidFill>
                  <a:schemeClr val="tx1"/>
                </a:solidFill>
                <a:effectLst/>
                <a:latin typeface="+mj-lt"/>
                <a:ea typeface="+mj-ea"/>
                <a:cs typeface="+mj-cs"/>
              </a:rPr>
            </a:br>
            <a:endParaRPr lang="en-US" sz="2900" kern="1200" dirty="0">
              <a:solidFill>
                <a:schemeClr val="tx1"/>
              </a:solidFill>
              <a:latin typeface="+mj-lt"/>
              <a:ea typeface="+mj-ea"/>
              <a:cs typeface="+mj-cs"/>
            </a:endParaRPr>
          </a:p>
        </p:txBody>
      </p:sp>
    </p:spTree>
    <p:extLst>
      <p:ext uri="{BB962C8B-B14F-4D97-AF65-F5344CB8AC3E}">
        <p14:creationId xmlns:p14="http://schemas.microsoft.com/office/powerpoint/2010/main" val="4117616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tekst, persoon, militair voertuig, buiten&#10;&#10;Automatisch gegenereerde beschrijving">
            <a:extLst>
              <a:ext uri="{FF2B5EF4-FFF2-40B4-BE49-F238E27FC236}">
                <a16:creationId xmlns:a16="http://schemas.microsoft.com/office/drawing/2014/main" id="{F98B566F-60B0-71DA-5B87-C48F518F3E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ijdelijke aanduiding voor tekst 3">
            <a:extLst>
              <a:ext uri="{FF2B5EF4-FFF2-40B4-BE49-F238E27FC236}">
                <a16:creationId xmlns:a16="http://schemas.microsoft.com/office/drawing/2014/main" id="{991FEC2B-5992-324B-ADC9-689C09AB3321}"/>
              </a:ext>
            </a:extLst>
          </p:cNvPr>
          <p:cNvSpPr>
            <a:spLocks noGrp="1"/>
          </p:cNvSpPr>
          <p:nvPr>
            <p:ph type="body" sz="half" idx="2"/>
          </p:nvPr>
        </p:nvSpPr>
        <p:spPr>
          <a:xfrm>
            <a:off x="320512" y="1366836"/>
            <a:ext cx="4357246" cy="4114799"/>
          </a:xfrm>
        </p:spPr>
        <p:txBody>
          <a:bodyPr>
            <a:normAutofit lnSpcReduction="10000"/>
          </a:bodyPr>
          <a:lstStyle/>
          <a:p>
            <a:r>
              <a:rPr lang="nl-BE" sz="2800" dirty="0"/>
              <a:t>8.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infanteriebrigade werd opgericht tijdens de Tweede Wereldoorlog en speelde een belangrijke rol bij de bevrijding van België. Op 3 september 1944 staken ze de grens over bij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Rongy</a:t>
            </a:r>
            <a:r>
              <a:rPr lang="nl-BE" sz="2800" dirty="0">
                <a:effectLst/>
                <a:latin typeface="Calibri" panose="020F0502020204030204" pitchFamily="34" charset="0"/>
                <a:ea typeface="Calibri" panose="020F0502020204030204" pitchFamily="34" charset="0"/>
                <a:cs typeface="Times New Roman" panose="02020603050405020304" pitchFamily="18" charset="0"/>
              </a:rPr>
              <a:t> en een dag later bevrijdden ze Brussel.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Wat is de naam van deze brigade?</a:t>
            </a:r>
          </a:p>
          <a:p>
            <a:endParaRPr lang="nl-BE" dirty="0"/>
          </a:p>
        </p:txBody>
      </p:sp>
    </p:spTree>
    <p:extLst>
      <p:ext uri="{BB962C8B-B14F-4D97-AF65-F5344CB8AC3E}">
        <p14:creationId xmlns:p14="http://schemas.microsoft.com/office/powerpoint/2010/main" val="1664662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persoon, muur, binnen, kleding&#10;&#10;Automatisch gegenereerde beschrijving">
            <a:extLst>
              <a:ext uri="{FF2B5EF4-FFF2-40B4-BE49-F238E27FC236}">
                <a16:creationId xmlns:a16="http://schemas.microsoft.com/office/drawing/2014/main" id="{B151B504-915B-2ED2-1041-616B769BAB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3188" y="1525099"/>
            <a:ext cx="6172200" cy="3798277"/>
          </a:xfrm>
        </p:spPr>
      </p:pic>
      <p:sp>
        <p:nvSpPr>
          <p:cNvPr id="4" name="Tijdelijke aanduiding voor tekst 3">
            <a:extLst>
              <a:ext uri="{FF2B5EF4-FFF2-40B4-BE49-F238E27FC236}">
                <a16:creationId xmlns:a16="http://schemas.microsoft.com/office/drawing/2014/main" id="{C176956B-1F6C-60FF-22FE-F5B0F9091CC1}"/>
              </a:ext>
            </a:extLst>
          </p:cNvPr>
          <p:cNvSpPr>
            <a:spLocks noGrp="1"/>
          </p:cNvSpPr>
          <p:nvPr>
            <p:ph type="body" sz="half" idx="2"/>
          </p:nvPr>
        </p:nvSpPr>
        <p:spPr>
          <a:xfrm>
            <a:off x="679533" y="1511788"/>
            <a:ext cx="4212978" cy="4097160"/>
          </a:xfrm>
        </p:spPr>
        <p:txBody>
          <a:bodyPr>
            <a:normAutofit lnSpcReduction="10000"/>
          </a:bodyPr>
          <a:lstStyle/>
          <a:p>
            <a:r>
              <a:rPr lang="nl-BE" sz="2800" dirty="0"/>
              <a:t>9. </a:t>
            </a:r>
            <a:r>
              <a:rPr lang="nl-BE" sz="2800" dirty="0">
                <a:effectLst/>
                <a:latin typeface="Calibri" panose="020F0502020204030204" pitchFamily="34" charset="0"/>
                <a:ea typeface="Calibri" panose="020F0502020204030204" pitchFamily="34" charset="0"/>
                <a:cs typeface="Times New Roman" panose="02020603050405020304" pitchFamily="18" charset="0"/>
              </a:rPr>
              <a:t>Van de Oscaruitreiking van vorig jaar herinnert iedereen zich vooral nog de klap van Will Smith aan Chris Rock, omdat de presentator zijn vrouw beledigd had.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Hoe heet de ziekte waar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Jada</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Pinkett</a:t>
            </a:r>
            <a:r>
              <a:rPr lang="nl-BE" sz="2800" dirty="0">
                <a:effectLst/>
                <a:latin typeface="Calibri" panose="020F0502020204030204" pitchFamily="34" charset="0"/>
                <a:ea typeface="Calibri" panose="020F0502020204030204" pitchFamily="34" charset="0"/>
                <a:cs typeface="Times New Roman" panose="02020603050405020304" pitchFamily="18" charset="0"/>
              </a:rPr>
              <a:t> Smith aan lijdt, die zorgt voor plotselinge kaalheid?</a:t>
            </a:r>
          </a:p>
          <a:p>
            <a:endParaRPr lang="nl-BE" dirty="0"/>
          </a:p>
        </p:txBody>
      </p:sp>
    </p:spTree>
    <p:extLst>
      <p:ext uri="{BB962C8B-B14F-4D97-AF65-F5344CB8AC3E}">
        <p14:creationId xmlns:p14="http://schemas.microsoft.com/office/powerpoint/2010/main" val="1118037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persoon, buiten, staand, poseren&#10;&#10;Automatisch gegenereerde beschrijving">
            <a:extLst>
              <a:ext uri="{FF2B5EF4-FFF2-40B4-BE49-F238E27FC236}">
                <a16:creationId xmlns:a16="http://schemas.microsoft.com/office/drawing/2014/main" id="{D703141C-EA45-94ED-CFD9-3503489BD95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0656" r="23657"/>
          <a:stretch/>
        </p:blipFill>
        <p:spPr>
          <a:xfrm>
            <a:off x="279143" y="299509"/>
            <a:ext cx="5221625" cy="6258983"/>
          </a:xfrm>
          <a:prstGeom prst="rect">
            <a:avLst/>
          </a:prstGeom>
        </p:spPr>
      </p:pic>
      <p:sp>
        <p:nvSpPr>
          <p:cNvPr id="4" name="Tijdelijke aanduiding voor tekst 3">
            <a:extLst>
              <a:ext uri="{FF2B5EF4-FFF2-40B4-BE49-F238E27FC236}">
                <a16:creationId xmlns:a16="http://schemas.microsoft.com/office/drawing/2014/main" id="{20C1E8D2-04C3-3357-214D-D4E2829B982D}"/>
              </a:ext>
            </a:extLst>
          </p:cNvPr>
          <p:cNvSpPr>
            <a:spLocks noGrp="1"/>
          </p:cNvSpPr>
          <p:nvPr>
            <p:ph type="body" sz="half" idx="2"/>
          </p:nvPr>
        </p:nvSpPr>
        <p:spPr>
          <a:xfrm>
            <a:off x="6412091" y="1646681"/>
            <a:ext cx="4434721" cy="3710427"/>
          </a:xfrm>
        </p:spPr>
        <p:txBody>
          <a:bodyPr vert="horz" lIns="91440" tIns="45720" rIns="91440" bIns="45720" rtlCol="0" anchor="t">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10. In één jaar tijd won dit viertal De Nieuwe Lichting van Studio Brussel en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Humo’s</a:t>
            </a:r>
            <a:r>
              <a:rPr lang="nl-BE" sz="2800" dirty="0">
                <a:effectLst/>
                <a:latin typeface="Calibri" panose="020F0502020204030204" pitchFamily="34" charset="0"/>
                <a:ea typeface="Calibri" panose="020F0502020204030204" pitchFamily="34" charset="0"/>
                <a:cs typeface="Times New Roman" panose="02020603050405020304" pitchFamily="18" charset="0"/>
              </a:rPr>
              <a:t> Rock Rally.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Hoe heet deze girlband rond zangeres Catherine Smet, die een tijd lang gevolgd werd door Iedereen Beroemd?</a:t>
            </a:r>
          </a:p>
          <a:p>
            <a:endParaRPr lang="en-US" sz="2000" dirty="0">
              <a:solidFill>
                <a:schemeClr val="tx1">
                  <a:alpha val="80000"/>
                </a:schemeClr>
              </a:solidFill>
            </a:endParaRPr>
          </a:p>
        </p:txBody>
      </p:sp>
      <p:cxnSp>
        <p:nvCxnSpPr>
          <p:cNvPr id="15" name="Straight Connector 1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7" name="ronde 4">
            <a:hlinkClick r:id="" action="ppaction://media"/>
            <a:extLst>
              <a:ext uri="{FF2B5EF4-FFF2-40B4-BE49-F238E27FC236}">
                <a16:creationId xmlns:a16="http://schemas.microsoft.com/office/drawing/2014/main" id="{C8B413AC-2570-3168-1B14-4248734665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71657" y="5522372"/>
            <a:ext cx="487363" cy="487363"/>
          </a:xfrm>
          <a:prstGeom prst="rect">
            <a:avLst/>
          </a:prstGeom>
        </p:spPr>
      </p:pic>
    </p:spTree>
    <p:extLst>
      <p:ext uri="{BB962C8B-B14F-4D97-AF65-F5344CB8AC3E}">
        <p14:creationId xmlns:p14="http://schemas.microsoft.com/office/powerpoint/2010/main" val="383775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8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C2CD03F-7381-78B5-C6FD-D85D51C7C0B7}"/>
              </a:ext>
            </a:extLst>
          </p:cNvPr>
          <p:cNvSpPr>
            <a:spLocks noGrp="1"/>
          </p:cNvSpPr>
          <p:nvPr>
            <p:ph type="ctrTitle"/>
          </p:nvPr>
        </p:nvSpPr>
        <p:spPr>
          <a:xfrm>
            <a:off x="838200" y="451381"/>
            <a:ext cx="10512552" cy="4066540"/>
          </a:xfrm>
        </p:spPr>
        <p:txBody>
          <a:bodyPr anchor="b">
            <a:normAutofit/>
          </a:bodyPr>
          <a:lstStyle/>
          <a:p>
            <a:pPr algn="l"/>
            <a:r>
              <a:rPr lang="nl-BE" sz="6600" dirty="0"/>
              <a:t>Tussenronde 1 wordt opgehaald</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60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84746-7F22-558F-3490-160C1C51C0A0}"/>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Ronde 4 </a:t>
            </a:r>
            <a:r>
              <a:rPr lang="en-US" sz="5400" kern="1200" dirty="0" err="1">
                <a:solidFill>
                  <a:schemeClr val="tx1"/>
                </a:solidFill>
                <a:latin typeface="+mj-lt"/>
                <a:ea typeface="+mj-ea"/>
                <a:cs typeface="+mj-cs"/>
              </a:rPr>
              <a:t>antwoorden</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99381DA-B250-44FD-AE46-2CDFA64A3842}"/>
              </a:ext>
            </a:extLst>
          </p:cNvPr>
          <p:cNvSpPr>
            <a:spLocks noGrp="1"/>
          </p:cNvSpPr>
          <p:nvPr>
            <p:ph type="body" sz="half" idx="2"/>
          </p:nvPr>
        </p:nvSpPr>
        <p:spPr>
          <a:xfrm>
            <a:off x="5126418" y="552091"/>
            <a:ext cx="6224335" cy="5431536"/>
          </a:xfrm>
        </p:spPr>
        <p:txBody>
          <a:bodyPr vert="horz" lIns="91440" tIns="45720" rIns="91440" bIns="45720" rtlCol="0" anchor="ctr">
            <a:normAutofit/>
          </a:bodyPr>
          <a:lstStyle/>
          <a:p>
            <a:r>
              <a:rPr lang="en-US" sz="2800" dirty="0"/>
              <a:t>1. Carlos Alcaraz</a:t>
            </a:r>
          </a:p>
          <a:p>
            <a:r>
              <a:rPr lang="en-US" sz="2800" dirty="0"/>
              <a:t>2. </a:t>
            </a:r>
            <a:r>
              <a:rPr lang="en-US" sz="2800" dirty="0" err="1"/>
              <a:t>Arnout</a:t>
            </a:r>
            <a:r>
              <a:rPr lang="en-US" sz="2800" dirty="0"/>
              <a:t> </a:t>
            </a:r>
            <a:r>
              <a:rPr lang="en-US" sz="2800" dirty="0" err="1"/>
              <a:t>Hauben</a:t>
            </a:r>
            <a:endParaRPr lang="en-US" sz="2800" dirty="0"/>
          </a:p>
          <a:p>
            <a:r>
              <a:rPr lang="en-US" sz="2800" dirty="0"/>
              <a:t>3. </a:t>
            </a:r>
            <a:r>
              <a:rPr lang="en-US" sz="2800" dirty="0" err="1"/>
              <a:t>Beloega</a:t>
            </a:r>
            <a:endParaRPr lang="en-US" sz="2800" dirty="0"/>
          </a:p>
          <a:p>
            <a:r>
              <a:rPr lang="en-US" sz="2800" dirty="0"/>
              <a:t>4. De zee van Azov</a:t>
            </a:r>
          </a:p>
          <a:p>
            <a:r>
              <a:rPr lang="en-US" sz="2800" dirty="0"/>
              <a:t>5. </a:t>
            </a:r>
            <a:r>
              <a:rPr lang="en-US" sz="2800" dirty="0">
                <a:effectLst/>
              </a:rPr>
              <a:t>Michelle Yeoh</a:t>
            </a:r>
          </a:p>
          <a:p>
            <a:r>
              <a:rPr lang="en-US" sz="2800" dirty="0"/>
              <a:t>6. </a:t>
            </a:r>
            <a:r>
              <a:rPr lang="en-US" sz="2800" dirty="0" err="1">
                <a:effectLst/>
              </a:rPr>
              <a:t>Drakenfruit</a:t>
            </a:r>
            <a:endParaRPr lang="en-US" sz="2800" dirty="0">
              <a:effectLst/>
            </a:endParaRPr>
          </a:p>
          <a:p>
            <a:r>
              <a:rPr lang="en-US" sz="2800" dirty="0"/>
              <a:t>7. </a:t>
            </a:r>
            <a:r>
              <a:rPr lang="en-US" sz="2800" dirty="0">
                <a:effectLst/>
              </a:rPr>
              <a:t>Roe vs Wade</a:t>
            </a:r>
          </a:p>
          <a:p>
            <a:r>
              <a:rPr lang="en-US" sz="2800" dirty="0"/>
              <a:t>8. </a:t>
            </a:r>
            <a:r>
              <a:rPr lang="en-US" sz="2800" dirty="0">
                <a:effectLst/>
              </a:rPr>
              <a:t>Brigade </a:t>
            </a:r>
            <a:r>
              <a:rPr lang="en-US" sz="2800" dirty="0" err="1">
                <a:effectLst/>
              </a:rPr>
              <a:t>Piron</a:t>
            </a:r>
            <a:endParaRPr lang="en-US" sz="2800" dirty="0">
              <a:effectLst/>
            </a:endParaRPr>
          </a:p>
          <a:p>
            <a:r>
              <a:rPr lang="en-US" sz="2800" dirty="0"/>
              <a:t>9. Alopecia (areata)</a:t>
            </a:r>
          </a:p>
          <a:p>
            <a:r>
              <a:rPr lang="en-US" sz="2800" dirty="0"/>
              <a:t>10. </a:t>
            </a:r>
            <a:r>
              <a:rPr lang="en-US" sz="2800" dirty="0" err="1"/>
              <a:t>Bluai</a:t>
            </a:r>
            <a:endParaRPr lang="en-US" sz="2800" dirty="0"/>
          </a:p>
        </p:txBody>
      </p:sp>
    </p:spTree>
    <p:extLst>
      <p:ext uri="{BB962C8B-B14F-4D97-AF65-F5344CB8AC3E}">
        <p14:creationId xmlns:p14="http://schemas.microsoft.com/office/powerpoint/2010/main" val="76716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gebouw, lucht, buiten, grond&#10;&#10;Automatisch gegenereerde beschrijving">
            <a:extLst>
              <a:ext uri="{FF2B5EF4-FFF2-40B4-BE49-F238E27FC236}">
                <a16:creationId xmlns:a16="http://schemas.microsoft.com/office/drawing/2014/main" id="{9DC90725-3BE5-D21D-99D5-511DCE1018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366837"/>
            <a:ext cx="6172200" cy="4114800"/>
          </a:xfrm>
        </p:spPr>
      </p:pic>
      <p:sp>
        <p:nvSpPr>
          <p:cNvPr id="4" name="Tijdelijke aanduiding voor tekst 3">
            <a:extLst>
              <a:ext uri="{FF2B5EF4-FFF2-40B4-BE49-F238E27FC236}">
                <a16:creationId xmlns:a16="http://schemas.microsoft.com/office/drawing/2014/main" id="{C845B5D4-A66D-DC48-8E42-95A8CC0BB973}"/>
              </a:ext>
            </a:extLst>
          </p:cNvPr>
          <p:cNvSpPr>
            <a:spLocks noGrp="1"/>
          </p:cNvSpPr>
          <p:nvPr>
            <p:ph type="body" sz="half" idx="2"/>
          </p:nvPr>
        </p:nvSpPr>
        <p:spPr>
          <a:xfrm>
            <a:off x="836612" y="1670049"/>
            <a:ext cx="3932237" cy="3811588"/>
          </a:xfrm>
        </p:spPr>
        <p:txBody>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4. Elke provincie van ons land heeft een Hof van Assisen, dat meestal gelegen is in de provinciehoofdstad. Behalve in Limburg, waar het om historische redenen ergens anders zetelt. Waar?</a:t>
            </a:r>
          </a:p>
          <a:p>
            <a:endParaRPr lang="nl-BE" dirty="0"/>
          </a:p>
        </p:txBody>
      </p:sp>
    </p:spTree>
    <p:extLst>
      <p:ext uri="{BB962C8B-B14F-4D97-AF65-F5344CB8AC3E}">
        <p14:creationId xmlns:p14="http://schemas.microsoft.com/office/powerpoint/2010/main" val="3305614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5F52B674-CF06-3C8D-E3B8-DC2AA715434B}"/>
              </a:ext>
            </a:extLst>
          </p:cNvPr>
          <p:cNvSpPr>
            <a:spLocks noGrp="1"/>
          </p:cNvSpPr>
          <p:nvPr>
            <p:ph type="ctrTitle"/>
          </p:nvPr>
        </p:nvSpPr>
        <p:spPr>
          <a:xfrm>
            <a:off x="1524003" y="1999615"/>
            <a:ext cx="9144000" cy="2764028"/>
          </a:xfrm>
        </p:spPr>
        <p:txBody>
          <a:bodyPr anchor="ctr">
            <a:normAutofit/>
          </a:bodyPr>
          <a:lstStyle/>
          <a:p>
            <a:r>
              <a:rPr lang="nl-BE" sz="7200" dirty="0"/>
              <a:t>Pauze</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03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Tijdelijke aanduiding voor inhoud 4" descr="Afbeelding met tekst&#10;&#10;Automatisch gegenereerde beschrijving">
            <a:extLst>
              <a:ext uri="{FF2B5EF4-FFF2-40B4-BE49-F238E27FC236}">
                <a16:creationId xmlns:a16="http://schemas.microsoft.com/office/drawing/2014/main" id="{ADF5E1D7-4AE7-E855-205F-CBF019F1E4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865021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A43DF31-6755-D8CF-F338-7F1BAE91BEDD}"/>
              </a:ext>
            </a:extLst>
          </p:cNvPr>
          <p:cNvSpPr>
            <a:spLocks noGrp="1"/>
          </p:cNvSpPr>
          <p:nvPr>
            <p:ph type="ctrTitle"/>
          </p:nvPr>
        </p:nvSpPr>
        <p:spPr>
          <a:xfrm>
            <a:off x="838200" y="451381"/>
            <a:ext cx="10512552" cy="4066540"/>
          </a:xfrm>
        </p:spPr>
        <p:txBody>
          <a:bodyPr anchor="b">
            <a:normAutofit/>
          </a:bodyPr>
          <a:lstStyle/>
          <a:p>
            <a:pPr algn="l"/>
            <a:r>
              <a:rPr lang="nl-BE" sz="6600" dirty="0"/>
              <a:t>Tussenstand</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84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84746-7F22-558F-3490-160C1C51C0A0}"/>
              </a:ext>
            </a:extLst>
          </p:cNvPr>
          <p:cNvSpPr>
            <a:spLocks noGrp="1"/>
          </p:cNvSpPr>
          <p:nvPr>
            <p:ph type="title"/>
          </p:nvPr>
        </p:nvSpPr>
        <p:spPr>
          <a:xfrm>
            <a:off x="169117" y="548640"/>
            <a:ext cx="4272991" cy="5431536"/>
          </a:xfrm>
        </p:spPr>
        <p:txBody>
          <a:bodyPr vert="horz" lIns="91440" tIns="45720" rIns="91440" bIns="45720" rtlCol="0" anchor="ctr">
            <a:normAutofit/>
          </a:bodyPr>
          <a:lstStyle/>
          <a:p>
            <a:r>
              <a:rPr lang="en-US" sz="5400" kern="1200" dirty="0" err="1">
                <a:solidFill>
                  <a:schemeClr val="tx1"/>
                </a:solidFill>
                <a:latin typeface="+mj-lt"/>
                <a:ea typeface="+mj-ea"/>
                <a:cs typeface="+mj-cs"/>
              </a:rPr>
              <a:t>Tussenronde</a:t>
            </a:r>
            <a:r>
              <a:rPr lang="en-US" sz="5400" kern="1200" dirty="0">
                <a:solidFill>
                  <a:schemeClr val="tx1"/>
                </a:solidFill>
                <a:latin typeface="+mj-lt"/>
                <a:ea typeface="+mj-ea"/>
                <a:cs typeface="+mj-cs"/>
              </a:rPr>
              <a:t> 1 </a:t>
            </a:r>
            <a:r>
              <a:rPr lang="en-US" sz="5400" kern="1200" dirty="0" err="1">
                <a:solidFill>
                  <a:schemeClr val="tx1"/>
                </a:solidFill>
                <a:latin typeface="+mj-lt"/>
                <a:ea typeface="+mj-ea"/>
                <a:cs typeface="+mj-cs"/>
              </a:rPr>
              <a:t>antwoorden</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99381DA-B250-44FD-AE46-2CDFA64A3842}"/>
              </a:ext>
            </a:extLst>
          </p:cNvPr>
          <p:cNvSpPr>
            <a:spLocks noGrp="1"/>
          </p:cNvSpPr>
          <p:nvPr>
            <p:ph type="body" sz="half" idx="2"/>
          </p:nvPr>
        </p:nvSpPr>
        <p:spPr>
          <a:xfrm>
            <a:off x="5046321" y="155643"/>
            <a:ext cx="7124343" cy="6780178"/>
          </a:xfrm>
        </p:spPr>
        <p:txBody>
          <a:bodyPr vert="horz" lIns="91440" tIns="45720" rIns="91440" bIns="45720" rtlCol="0" anchor="ctr">
            <a:normAutofit/>
          </a:bodyPr>
          <a:lstStyle/>
          <a:p>
            <a:r>
              <a:rPr lang="en-US" sz="2800" dirty="0"/>
              <a:t>1. </a:t>
            </a:r>
            <a:r>
              <a:rPr lang="en-US" sz="2800" dirty="0" err="1"/>
              <a:t>Berlijn</a:t>
            </a:r>
            <a:r>
              <a:rPr lang="en-US" sz="2800" dirty="0"/>
              <a:t> - Spree</a:t>
            </a:r>
          </a:p>
          <a:p>
            <a:r>
              <a:rPr lang="en-US" sz="2800" dirty="0"/>
              <a:t>    </a:t>
            </a:r>
            <a:r>
              <a:rPr lang="en-US" sz="2800" dirty="0" err="1"/>
              <a:t>Praag</a:t>
            </a:r>
            <a:r>
              <a:rPr lang="en-US" sz="2800" dirty="0"/>
              <a:t> - </a:t>
            </a:r>
            <a:r>
              <a:rPr lang="en-US" sz="2800" dirty="0" err="1"/>
              <a:t>Moldau</a:t>
            </a:r>
            <a:endParaRPr lang="en-US" sz="2800" dirty="0"/>
          </a:p>
          <a:p>
            <a:r>
              <a:rPr lang="en-US" sz="2800" dirty="0"/>
              <a:t>    </a:t>
            </a:r>
            <a:r>
              <a:rPr lang="en-US" sz="2800" dirty="0" err="1"/>
              <a:t>Warschau</a:t>
            </a:r>
            <a:r>
              <a:rPr lang="en-US" sz="2800" dirty="0"/>
              <a:t> - </a:t>
            </a:r>
            <a:r>
              <a:rPr lang="en-US" sz="2800" dirty="0" err="1"/>
              <a:t>Wisla</a:t>
            </a:r>
            <a:endParaRPr lang="en-US" sz="2800" dirty="0"/>
          </a:p>
          <a:p>
            <a:r>
              <a:rPr lang="en-US" sz="2800" dirty="0"/>
              <a:t>    Sint-Petersburg - Neva</a:t>
            </a:r>
          </a:p>
          <a:p>
            <a:r>
              <a:rPr lang="en-US" sz="2800" dirty="0"/>
              <a:t>    </a:t>
            </a:r>
            <a:r>
              <a:rPr lang="en-US" sz="2800" dirty="0" err="1"/>
              <a:t>Boedapest</a:t>
            </a:r>
            <a:r>
              <a:rPr lang="en-US" sz="2800" dirty="0"/>
              <a:t> - Donau</a:t>
            </a:r>
          </a:p>
          <a:p>
            <a:r>
              <a:rPr lang="en-US" sz="2800" dirty="0"/>
              <a:t>6. Hilde </a:t>
            </a:r>
            <a:r>
              <a:rPr lang="en-US" sz="2800" dirty="0" err="1"/>
              <a:t>Crevits</a:t>
            </a:r>
            <a:endParaRPr lang="en-US" sz="2800" dirty="0"/>
          </a:p>
          <a:p>
            <a:r>
              <a:rPr lang="en-US" sz="2800" dirty="0"/>
              <a:t>7. Kevin Janssens</a:t>
            </a:r>
          </a:p>
          <a:p>
            <a:r>
              <a:rPr lang="en-US" sz="2800" dirty="0"/>
              <a:t>8. </a:t>
            </a:r>
            <a:r>
              <a:rPr lang="en-US" sz="2800" dirty="0" err="1"/>
              <a:t>een</a:t>
            </a:r>
            <a:r>
              <a:rPr lang="en-US" sz="2800" dirty="0"/>
              <a:t> </a:t>
            </a:r>
            <a:r>
              <a:rPr lang="en-US" sz="2800" dirty="0" err="1"/>
              <a:t>landkaart</a:t>
            </a:r>
            <a:endParaRPr lang="en-US" sz="2800" dirty="0"/>
          </a:p>
          <a:p>
            <a:r>
              <a:rPr lang="en-US" sz="2800" dirty="0"/>
              <a:t>9. </a:t>
            </a:r>
            <a:r>
              <a:rPr lang="en-US" sz="2800" dirty="0" err="1"/>
              <a:t>zonderling</a:t>
            </a:r>
            <a:endParaRPr lang="en-US" sz="2800" dirty="0"/>
          </a:p>
          <a:p>
            <a:r>
              <a:rPr lang="en-US" sz="2800" dirty="0"/>
              <a:t>10. 69</a:t>
            </a:r>
          </a:p>
        </p:txBody>
      </p:sp>
    </p:spTree>
    <p:extLst>
      <p:ext uri="{BB962C8B-B14F-4D97-AF65-F5344CB8AC3E}">
        <p14:creationId xmlns:p14="http://schemas.microsoft.com/office/powerpoint/2010/main" val="899457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84746-7F22-558F-3490-160C1C51C0A0}"/>
              </a:ext>
            </a:extLst>
          </p:cNvPr>
          <p:cNvSpPr>
            <a:spLocks noGrp="1"/>
          </p:cNvSpPr>
          <p:nvPr>
            <p:ph type="title"/>
          </p:nvPr>
        </p:nvSpPr>
        <p:spPr>
          <a:xfrm>
            <a:off x="169117" y="548640"/>
            <a:ext cx="4272991" cy="5431536"/>
          </a:xfrm>
        </p:spPr>
        <p:txBody>
          <a:bodyPr vert="horz" lIns="91440" tIns="45720" rIns="91440" bIns="45720" rtlCol="0" anchor="ctr">
            <a:normAutofit/>
          </a:bodyPr>
          <a:lstStyle/>
          <a:p>
            <a:r>
              <a:rPr lang="en-US" sz="5400" kern="1200" dirty="0" err="1">
                <a:solidFill>
                  <a:schemeClr val="tx1"/>
                </a:solidFill>
                <a:latin typeface="+mj-lt"/>
                <a:ea typeface="+mj-ea"/>
                <a:cs typeface="+mj-cs"/>
              </a:rPr>
              <a:t>Tussenronde</a:t>
            </a:r>
            <a:r>
              <a:rPr lang="en-US" sz="5400" kern="1200" dirty="0">
                <a:solidFill>
                  <a:schemeClr val="tx1"/>
                </a:solidFill>
                <a:latin typeface="+mj-lt"/>
                <a:ea typeface="+mj-ea"/>
                <a:cs typeface="+mj-cs"/>
              </a:rPr>
              <a:t> 1 </a:t>
            </a:r>
            <a:r>
              <a:rPr lang="en-US" sz="5400" kern="1200" dirty="0" err="1">
                <a:solidFill>
                  <a:schemeClr val="tx1"/>
                </a:solidFill>
                <a:latin typeface="+mj-lt"/>
                <a:ea typeface="+mj-ea"/>
                <a:cs typeface="+mj-cs"/>
              </a:rPr>
              <a:t>antwoorden</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99381DA-B250-44FD-AE46-2CDFA64A3842}"/>
              </a:ext>
            </a:extLst>
          </p:cNvPr>
          <p:cNvSpPr>
            <a:spLocks noGrp="1"/>
          </p:cNvSpPr>
          <p:nvPr>
            <p:ph type="body" sz="half" idx="2"/>
          </p:nvPr>
        </p:nvSpPr>
        <p:spPr>
          <a:xfrm>
            <a:off x="5046321" y="155643"/>
            <a:ext cx="7124343" cy="6780178"/>
          </a:xfrm>
        </p:spPr>
        <p:txBody>
          <a:bodyPr vert="horz" lIns="91440" tIns="45720" rIns="91440" bIns="45720" rtlCol="0" anchor="ctr">
            <a:normAutofit/>
          </a:bodyPr>
          <a:lstStyle/>
          <a:p>
            <a:r>
              <a:rPr lang="en-US" sz="3100" dirty="0"/>
              <a:t>10.</a:t>
            </a:r>
          </a:p>
          <a:p>
            <a:pPr lvl="1"/>
            <a:r>
              <a:rPr lang="en-US" sz="2800" dirty="0"/>
              <a:t>1) </a:t>
            </a:r>
            <a:r>
              <a:rPr lang="en-US" sz="2800" dirty="0" err="1"/>
              <a:t>Moord</a:t>
            </a:r>
            <a:r>
              <a:rPr lang="en-US" sz="2800" dirty="0"/>
              <a:t> op de </a:t>
            </a:r>
            <a:r>
              <a:rPr lang="en-US" sz="2800" dirty="0" err="1"/>
              <a:t>Nederlandse</a:t>
            </a:r>
            <a:r>
              <a:rPr lang="en-US" sz="2800" dirty="0"/>
              <a:t> </a:t>
            </a:r>
            <a:r>
              <a:rPr lang="en-US" sz="2800" dirty="0" err="1"/>
              <a:t>politicus</a:t>
            </a:r>
            <a:r>
              <a:rPr lang="en-US" sz="2800" dirty="0"/>
              <a:t> </a:t>
            </a:r>
            <a:r>
              <a:rPr lang="en-US" sz="2800" dirty="0" err="1"/>
              <a:t>Pim</a:t>
            </a:r>
            <a:r>
              <a:rPr lang="en-US" sz="2800" dirty="0"/>
              <a:t> Fortuyn - 2002</a:t>
            </a:r>
          </a:p>
          <a:p>
            <a:pPr lvl="1"/>
            <a:r>
              <a:rPr lang="en-US" sz="2800" dirty="0"/>
              <a:t>2) </a:t>
            </a:r>
            <a:r>
              <a:rPr lang="en-US" sz="2800" dirty="0" err="1"/>
              <a:t>Bij</a:t>
            </a:r>
            <a:r>
              <a:rPr lang="en-US" sz="2800" dirty="0"/>
              <a:t> </a:t>
            </a:r>
            <a:r>
              <a:rPr lang="en-US" sz="2800" dirty="0" err="1"/>
              <a:t>een</a:t>
            </a:r>
            <a:r>
              <a:rPr lang="en-US" sz="2800" dirty="0"/>
              <a:t> tsunami in </a:t>
            </a:r>
            <a:r>
              <a:rPr lang="en-US" sz="2800" dirty="0" err="1"/>
              <a:t>Zuidoost-Azië</a:t>
            </a:r>
            <a:r>
              <a:rPr lang="en-US" sz="2800" dirty="0"/>
              <a:t> </a:t>
            </a:r>
            <a:r>
              <a:rPr lang="en-US" sz="2800" dirty="0" err="1"/>
              <a:t>komen</a:t>
            </a:r>
            <a:r>
              <a:rPr lang="en-US" sz="2800" dirty="0"/>
              <a:t> 200.000 </a:t>
            </a:r>
            <a:r>
              <a:rPr lang="en-US" sz="2800" dirty="0" err="1"/>
              <a:t>mensen</a:t>
            </a:r>
            <a:r>
              <a:rPr lang="en-US" sz="2800" dirty="0"/>
              <a:t> om -  2004</a:t>
            </a:r>
          </a:p>
          <a:p>
            <a:pPr lvl="1"/>
            <a:r>
              <a:rPr lang="en-US" sz="2800" dirty="0"/>
              <a:t>3) </a:t>
            </a:r>
            <a:r>
              <a:rPr lang="en-US" sz="2800" dirty="0" err="1"/>
              <a:t>Een</a:t>
            </a:r>
            <a:r>
              <a:rPr lang="en-US" sz="2800" dirty="0"/>
              <a:t> </a:t>
            </a:r>
            <a:r>
              <a:rPr lang="en-US" sz="2800" dirty="0" err="1"/>
              <a:t>journaal</a:t>
            </a:r>
            <a:r>
              <a:rPr lang="en-US" sz="2800" dirty="0"/>
              <a:t> van RTBF </a:t>
            </a:r>
            <a:r>
              <a:rPr lang="en-US" sz="2800" dirty="0" err="1"/>
              <a:t>meldt</a:t>
            </a:r>
            <a:r>
              <a:rPr lang="en-US" sz="2800" dirty="0"/>
              <a:t> de </a:t>
            </a:r>
            <a:r>
              <a:rPr lang="en-US" sz="2800" dirty="0" err="1"/>
              <a:t>onafhankelijkheid</a:t>
            </a:r>
            <a:r>
              <a:rPr lang="en-US" sz="2800" dirty="0"/>
              <a:t> van </a:t>
            </a:r>
            <a:r>
              <a:rPr lang="en-US" sz="2800" dirty="0" err="1"/>
              <a:t>Vlaanderen</a:t>
            </a:r>
            <a:r>
              <a:rPr lang="en-US" sz="2800" dirty="0"/>
              <a:t> - 2006</a:t>
            </a:r>
          </a:p>
          <a:p>
            <a:pPr lvl="1"/>
            <a:r>
              <a:rPr lang="en-US" sz="2800" dirty="0"/>
              <a:t>4) </a:t>
            </a:r>
            <a:r>
              <a:rPr lang="en-US" sz="2800" dirty="0" err="1"/>
              <a:t>Spanje</a:t>
            </a:r>
            <a:r>
              <a:rPr lang="en-US" sz="2800" dirty="0"/>
              <a:t> </a:t>
            </a:r>
            <a:r>
              <a:rPr lang="en-US" sz="2800" dirty="0" err="1"/>
              <a:t>wordt</a:t>
            </a:r>
            <a:r>
              <a:rPr lang="en-US" sz="2800" dirty="0"/>
              <a:t> </a:t>
            </a:r>
            <a:r>
              <a:rPr lang="en-US" sz="2800" dirty="0" err="1"/>
              <a:t>Europees</a:t>
            </a:r>
            <a:r>
              <a:rPr lang="en-US" sz="2800" dirty="0"/>
              <a:t> </a:t>
            </a:r>
            <a:r>
              <a:rPr lang="en-US" sz="2800" dirty="0" err="1"/>
              <a:t>kampioen</a:t>
            </a:r>
            <a:r>
              <a:rPr lang="en-US" sz="2800" dirty="0"/>
              <a:t> </a:t>
            </a:r>
            <a:r>
              <a:rPr lang="en-US" sz="2800" dirty="0" err="1"/>
              <a:t>voetbal</a:t>
            </a:r>
            <a:r>
              <a:rPr lang="en-US" sz="2800" dirty="0"/>
              <a:t> - 2008</a:t>
            </a:r>
          </a:p>
          <a:p>
            <a:pPr lvl="1"/>
            <a:r>
              <a:rPr lang="en-US" sz="2800" dirty="0"/>
              <a:t>5) </a:t>
            </a:r>
            <a:r>
              <a:rPr lang="en-US" sz="2800" dirty="0" err="1"/>
              <a:t>Arabische</a:t>
            </a:r>
            <a:r>
              <a:rPr lang="en-US" sz="2800" dirty="0"/>
              <a:t> lente - 2010</a:t>
            </a:r>
          </a:p>
        </p:txBody>
      </p:sp>
    </p:spTree>
    <p:extLst>
      <p:ext uri="{BB962C8B-B14F-4D97-AF65-F5344CB8AC3E}">
        <p14:creationId xmlns:p14="http://schemas.microsoft.com/office/powerpoint/2010/main" val="1190910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4395970-A8DC-47EF-3288-620038B6DC2D}"/>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Ronde 5</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C7445855-D6D9-0AC4-8B44-02FC14D0163F}"/>
              </a:ext>
            </a:extLst>
          </p:cNvPr>
          <p:cNvSpPr>
            <a:spLocks noGrp="1"/>
          </p:cNvSpPr>
          <p:nvPr>
            <p:ph type="body" sz="half" idx="2"/>
          </p:nvPr>
        </p:nvSpPr>
        <p:spPr>
          <a:xfrm>
            <a:off x="640080" y="2872899"/>
            <a:ext cx="4243589" cy="3848412"/>
          </a:xfrm>
        </p:spPr>
        <p:txBody>
          <a:bodyPr vert="horz" lIns="91440" tIns="45720" rIns="91440" bIns="45720" rtlCol="0">
            <a:normAutofit lnSpcReduction="10000"/>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1. Op de Olympische Winterspelen in Peking schreef ons land geschiedenis met een gouden medaille voor Bart Swings en brons voor Hanne Desmet. De volgende Winterspelen vinden in 2026 plaats in Milaan en een tweede Italiaanse stad. Welke?</a:t>
            </a:r>
          </a:p>
          <a:p>
            <a:endParaRPr lang="en-US" sz="2200" dirty="0"/>
          </a:p>
        </p:txBody>
      </p:sp>
      <p:pic>
        <p:nvPicPr>
          <p:cNvPr id="6" name="Tijdelijke aanduiding voor inhoud 5" descr="Afbeelding met tekst, tennis, persoon, speler&#10;&#10;Automatisch gegenereerde beschrijving">
            <a:extLst>
              <a:ext uri="{FF2B5EF4-FFF2-40B4-BE49-F238E27FC236}">
                <a16:creationId xmlns:a16="http://schemas.microsoft.com/office/drawing/2014/main" id="{29092666-0277-7738-5255-BF084DD72C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836" r="321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0742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01CB6E35-75F3-61F1-656B-433DD7935DA6}"/>
              </a:ext>
            </a:extLst>
          </p:cNvPr>
          <p:cNvSpPr>
            <a:spLocks noGrp="1"/>
          </p:cNvSpPr>
          <p:nvPr>
            <p:ph type="body" sz="half" idx="2"/>
          </p:nvPr>
        </p:nvSpPr>
        <p:spPr>
          <a:xfrm>
            <a:off x="4965431" y="2438400"/>
            <a:ext cx="6586489" cy="3785419"/>
          </a:xfrm>
        </p:spPr>
        <p:txBody>
          <a:bodyPr vert="horz" lIns="91440" tIns="45720" rIns="91440" bIns="45720" rtlCol="0">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2. Deze Vlaamse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youtuber</a:t>
            </a:r>
            <a:r>
              <a:rPr lang="nl-BE" sz="2800" dirty="0">
                <a:effectLst/>
                <a:latin typeface="Calibri" panose="020F0502020204030204" pitchFamily="34" charset="0"/>
                <a:ea typeface="Calibri" panose="020F0502020204030204" pitchFamily="34" charset="0"/>
                <a:cs typeface="Times New Roman" panose="02020603050405020304" pitchFamily="18" charset="0"/>
              </a:rPr>
              <a:t> werd onlangs nog bekroond als beste content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creator</a:t>
            </a:r>
            <a:r>
              <a:rPr lang="nl-BE" sz="2800" dirty="0">
                <a:effectLst/>
                <a:latin typeface="Calibri" panose="020F0502020204030204" pitchFamily="34" charset="0"/>
                <a:ea typeface="Calibri" panose="020F0502020204030204" pitchFamily="34" charset="0"/>
                <a:cs typeface="Times New Roman" panose="02020603050405020304" pitchFamily="18" charset="0"/>
              </a:rPr>
              <a:t> van het jaar op de Jamies en scoorde afgelopen zomer zelfs een hit met het Nederlandse fenomeen Joost. Zijn artiestennaam?</a:t>
            </a:r>
          </a:p>
          <a:p>
            <a:endParaRPr lang="en-US" sz="2000" dirty="0"/>
          </a:p>
        </p:txBody>
      </p:sp>
      <p:pic>
        <p:nvPicPr>
          <p:cNvPr id="6" name="Tijdelijke aanduiding voor inhoud 5" descr="Afbeelding met binnen, persoon&#10;&#10;Automatisch gegenereerde beschrijving">
            <a:extLst>
              <a:ext uri="{FF2B5EF4-FFF2-40B4-BE49-F238E27FC236}">
                <a16:creationId xmlns:a16="http://schemas.microsoft.com/office/drawing/2014/main" id="{495EBF42-45C8-028F-6A3F-6F1D8F4DAE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618"/>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A356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853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2F2E669D-C848-EE07-6D1A-255F8A13A816}"/>
              </a:ext>
            </a:extLst>
          </p:cNvPr>
          <p:cNvSpPr>
            <a:spLocks noGrp="1"/>
          </p:cNvSpPr>
          <p:nvPr>
            <p:ph type="body" sz="half" idx="2"/>
          </p:nvPr>
        </p:nvSpPr>
        <p:spPr>
          <a:xfrm>
            <a:off x="836680" y="2405067"/>
            <a:ext cx="6002110" cy="3729034"/>
          </a:xfrm>
        </p:spPr>
        <p:txBody>
          <a:bodyPr vert="horz" lIns="91440" tIns="45720" rIns="91440" bIns="45720" rtlCol="0">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3. Deze kleurrijke plant is zowel populair als kamerplant en in boeketten en bestaat in heel veel verschillende kleuren. De plant is genoemd naar een Duitse botanicus.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Hoe heet deze plant?</a:t>
            </a:r>
          </a:p>
          <a:p>
            <a:endParaRPr lang="en-US" sz="2000" dirty="0"/>
          </a:p>
        </p:txBody>
      </p:sp>
      <p:pic>
        <p:nvPicPr>
          <p:cNvPr id="6" name="Tijdelijke aanduiding voor inhoud 5" descr="Afbeelding met plant, bloem, rood, gerbera&#10;&#10;Automatisch gegenereerde beschrijving">
            <a:extLst>
              <a:ext uri="{FF2B5EF4-FFF2-40B4-BE49-F238E27FC236}">
                <a16:creationId xmlns:a16="http://schemas.microsoft.com/office/drawing/2014/main" id="{DA1F84E2-F594-53E5-F5C4-97CD4D8B69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935"/>
          <a:stretch/>
        </p:blipFill>
        <p:spPr>
          <a:xfrm>
            <a:off x="7199440" y="10"/>
            <a:ext cx="4992560" cy="6857990"/>
          </a:xfrm>
          <a:prstGeom prst="rect">
            <a:avLst/>
          </a:prstGeom>
          <a:effectLst/>
        </p:spPr>
      </p:pic>
    </p:spTree>
    <p:extLst>
      <p:ext uri="{BB962C8B-B14F-4D97-AF65-F5344CB8AC3E}">
        <p14:creationId xmlns:p14="http://schemas.microsoft.com/office/powerpoint/2010/main" val="3138408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5000684-ABAD-58DC-ECAF-2A064414A783}"/>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kern="1200" dirty="0">
                <a:solidFill>
                  <a:schemeClr val="tx1"/>
                </a:solidFill>
                <a:effectLst/>
                <a:latin typeface="+mn-lt"/>
                <a:ea typeface="+mj-ea"/>
                <a:cs typeface="+mj-cs"/>
              </a:rPr>
              <a:t>4. We </a:t>
            </a:r>
            <a:r>
              <a:rPr lang="en-US" kern="1200" dirty="0" err="1">
                <a:solidFill>
                  <a:schemeClr val="tx1"/>
                </a:solidFill>
                <a:effectLst/>
                <a:latin typeface="+mn-lt"/>
                <a:ea typeface="+mj-ea"/>
                <a:cs typeface="+mj-cs"/>
              </a:rPr>
              <a:t>zoeken</a:t>
            </a:r>
            <a:r>
              <a:rPr lang="en-US" kern="1200" dirty="0">
                <a:solidFill>
                  <a:schemeClr val="tx1"/>
                </a:solidFill>
                <a:effectLst/>
                <a:latin typeface="+mn-lt"/>
                <a:ea typeface="+mj-ea"/>
                <a:cs typeface="+mj-cs"/>
              </a:rPr>
              <a:t> de </a:t>
            </a:r>
            <a:r>
              <a:rPr lang="en-US" kern="1200" dirty="0" err="1">
                <a:solidFill>
                  <a:schemeClr val="tx1"/>
                </a:solidFill>
                <a:effectLst/>
                <a:latin typeface="+mn-lt"/>
                <a:ea typeface="+mj-ea"/>
                <a:cs typeface="+mj-cs"/>
              </a:rPr>
              <a:t>langste</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rivier</a:t>
            </a:r>
            <a:r>
              <a:rPr lang="en-US" kern="1200" dirty="0">
                <a:solidFill>
                  <a:schemeClr val="tx1"/>
                </a:solidFill>
                <a:effectLst/>
                <a:latin typeface="+mn-lt"/>
                <a:ea typeface="+mj-ea"/>
                <a:cs typeface="+mj-cs"/>
              </a:rPr>
              <a:t> van </a:t>
            </a:r>
            <a:r>
              <a:rPr lang="en-US" kern="1200" dirty="0" err="1">
                <a:solidFill>
                  <a:schemeClr val="tx1"/>
                </a:solidFill>
                <a:effectLst/>
                <a:latin typeface="+mn-lt"/>
                <a:ea typeface="+mj-ea"/>
                <a:cs typeface="+mj-cs"/>
              </a:rPr>
              <a:t>Italië</a:t>
            </a:r>
            <a:r>
              <a:rPr lang="en-US" kern="1200" dirty="0">
                <a:solidFill>
                  <a:schemeClr val="tx1"/>
                </a:solidFill>
                <a:effectLst/>
                <a:latin typeface="+mn-lt"/>
                <a:ea typeface="+mj-ea"/>
                <a:cs typeface="+mj-cs"/>
              </a:rPr>
              <a:t> die door Noord-</a:t>
            </a:r>
            <a:r>
              <a:rPr lang="en-US" kern="1200" dirty="0" err="1">
                <a:solidFill>
                  <a:schemeClr val="tx1"/>
                </a:solidFill>
                <a:effectLst/>
                <a:latin typeface="+mn-lt"/>
                <a:ea typeface="+mj-ea"/>
                <a:cs typeface="+mj-cs"/>
              </a:rPr>
              <a:t>Italië</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stroomt</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langs</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onder</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andere</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Turijn</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en</a:t>
            </a:r>
            <a:r>
              <a:rPr lang="en-US" kern="1200" dirty="0">
                <a:solidFill>
                  <a:schemeClr val="tx1"/>
                </a:solidFill>
                <a:effectLst/>
                <a:latin typeface="+mn-lt"/>
                <a:ea typeface="+mj-ea"/>
                <a:cs typeface="+mj-cs"/>
              </a:rPr>
              <a:t> Piacenza </a:t>
            </a:r>
            <a:r>
              <a:rPr lang="en-US" kern="1200" dirty="0" err="1">
                <a:solidFill>
                  <a:schemeClr val="tx1"/>
                </a:solidFill>
                <a:effectLst/>
                <a:latin typeface="+mn-lt"/>
                <a:ea typeface="+mj-ea"/>
                <a:cs typeface="+mj-cs"/>
              </a:rPr>
              <a:t>naar</a:t>
            </a:r>
            <a:r>
              <a:rPr lang="en-US" kern="1200" dirty="0">
                <a:solidFill>
                  <a:schemeClr val="tx1"/>
                </a:solidFill>
                <a:effectLst/>
                <a:latin typeface="+mn-lt"/>
                <a:ea typeface="+mj-ea"/>
                <a:cs typeface="+mj-cs"/>
              </a:rPr>
              <a:t> de </a:t>
            </a:r>
            <a:r>
              <a:rPr lang="en-US" kern="1200" dirty="0" err="1">
                <a:solidFill>
                  <a:schemeClr val="tx1"/>
                </a:solidFill>
                <a:effectLst/>
                <a:latin typeface="+mn-lt"/>
                <a:ea typeface="+mj-ea"/>
                <a:cs typeface="+mj-cs"/>
              </a:rPr>
              <a:t>Adriatische</a:t>
            </a:r>
            <a:r>
              <a:rPr lang="en-US" kern="1200" dirty="0">
                <a:solidFill>
                  <a:schemeClr val="tx1"/>
                </a:solidFill>
                <a:effectLst/>
                <a:latin typeface="+mn-lt"/>
                <a:ea typeface="+mj-ea"/>
                <a:cs typeface="+mj-cs"/>
              </a:rPr>
              <a:t> Zee. </a:t>
            </a:r>
            <a:r>
              <a:rPr lang="en-US" kern="1200" dirty="0" err="1">
                <a:solidFill>
                  <a:schemeClr val="tx1"/>
                </a:solidFill>
                <a:effectLst/>
                <a:latin typeface="+mn-lt"/>
                <a:ea typeface="+mj-ea"/>
                <a:cs typeface="+mj-cs"/>
              </a:rPr>
              <a:t>Afgelopen</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zomer</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stond</a:t>
            </a:r>
            <a:r>
              <a:rPr lang="en-US" kern="1200" dirty="0">
                <a:solidFill>
                  <a:schemeClr val="tx1"/>
                </a:solidFill>
                <a:effectLst/>
                <a:latin typeface="+mn-lt"/>
                <a:ea typeface="+mj-ea"/>
                <a:cs typeface="+mj-cs"/>
              </a:rPr>
              <a:t> de </a:t>
            </a:r>
            <a:r>
              <a:rPr lang="en-US" kern="1200" dirty="0" err="1">
                <a:solidFill>
                  <a:schemeClr val="tx1"/>
                </a:solidFill>
                <a:effectLst/>
                <a:latin typeface="+mn-lt"/>
                <a:ea typeface="+mj-ea"/>
                <a:cs typeface="+mj-cs"/>
              </a:rPr>
              <a:t>rivier</a:t>
            </a:r>
            <a:r>
              <a:rPr lang="en-US" kern="1200" dirty="0">
                <a:solidFill>
                  <a:schemeClr val="tx1"/>
                </a:solidFill>
                <a:effectLst/>
                <a:latin typeface="+mn-lt"/>
                <a:ea typeface="+mj-ea"/>
                <a:cs typeface="+mj-cs"/>
              </a:rPr>
              <a:t> door de </a:t>
            </a:r>
            <a:r>
              <a:rPr lang="en-US" kern="1200" dirty="0" err="1">
                <a:solidFill>
                  <a:schemeClr val="tx1"/>
                </a:solidFill>
                <a:effectLst/>
                <a:latin typeface="+mn-lt"/>
                <a:ea typeface="+mj-ea"/>
                <a:cs typeface="+mj-cs"/>
              </a:rPr>
              <a:t>droogte</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historische</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laag</a:t>
            </a:r>
            <a:r>
              <a:rPr lang="en-US" kern="1200" dirty="0">
                <a:solidFill>
                  <a:schemeClr val="tx1"/>
                </a:solidFill>
                <a:effectLst/>
                <a:latin typeface="+mn-lt"/>
                <a:ea typeface="+mj-ea"/>
                <a:cs typeface="+mj-cs"/>
              </a:rPr>
              <a:t>. </a:t>
            </a:r>
            <a:br>
              <a:rPr lang="en-US" kern="1200" dirty="0">
                <a:solidFill>
                  <a:schemeClr val="tx1"/>
                </a:solidFill>
                <a:effectLst/>
                <a:latin typeface="+mn-lt"/>
                <a:ea typeface="+mj-ea"/>
                <a:cs typeface="+mj-cs"/>
              </a:rPr>
            </a:br>
            <a:r>
              <a:rPr lang="en-US" kern="1200" dirty="0">
                <a:solidFill>
                  <a:schemeClr val="tx1"/>
                </a:solidFill>
                <a:effectLst/>
                <a:latin typeface="+mn-lt"/>
                <a:ea typeface="+mj-ea"/>
                <a:cs typeface="+mj-cs"/>
              </a:rPr>
              <a:t>Wat is de naam van </a:t>
            </a:r>
            <a:r>
              <a:rPr lang="en-US" kern="1200" dirty="0" err="1">
                <a:solidFill>
                  <a:schemeClr val="tx1"/>
                </a:solidFill>
                <a:effectLst/>
                <a:latin typeface="+mn-lt"/>
                <a:ea typeface="+mj-ea"/>
                <a:cs typeface="+mj-cs"/>
              </a:rPr>
              <a:t>deze</a:t>
            </a:r>
            <a:r>
              <a:rPr lang="en-US" kern="1200" dirty="0">
                <a:solidFill>
                  <a:schemeClr val="tx1"/>
                </a:solidFill>
                <a:effectLst/>
                <a:latin typeface="+mn-lt"/>
                <a:ea typeface="+mj-ea"/>
                <a:cs typeface="+mj-cs"/>
              </a:rPr>
              <a:t> </a:t>
            </a:r>
            <a:r>
              <a:rPr lang="en-US" kern="1200" dirty="0" err="1">
                <a:solidFill>
                  <a:schemeClr val="tx1"/>
                </a:solidFill>
                <a:effectLst/>
                <a:latin typeface="+mn-lt"/>
                <a:ea typeface="+mj-ea"/>
                <a:cs typeface="+mj-cs"/>
              </a:rPr>
              <a:t>rivier</a:t>
            </a:r>
            <a:r>
              <a:rPr lang="en-US" kern="1200" dirty="0">
                <a:solidFill>
                  <a:schemeClr val="tx1"/>
                </a:solidFill>
                <a:effectLst/>
                <a:latin typeface="+mn-lt"/>
                <a:ea typeface="+mj-ea"/>
                <a:cs typeface="+mj-cs"/>
              </a:rPr>
              <a:t>?</a:t>
            </a:r>
            <a:br>
              <a:rPr lang="en-US" sz="3400" kern="1200" dirty="0">
                <a:solidFill>
                  <a:schemeClr val="tx1"/>
                </a:solidFill>
                <a:effectLst/>
                <a:latin typeface="+mj-lt"/>
                <a:ea typeface="+mj-ea"/>
                <a:cs typeface="+mj-cs"/>
              </a:rPr>
            </a:br>
            <a:endParaRPr lang="en-US" sz="3400" kern="1200" dirty="0">
              <a:solidFill>
                <a:schemeClr val="tx1"/>
              </a:solidFill>
              <a:latin typeface="+mj-lt"/>
              <a:ea typeface="+mj-ea"/>
              <a:cs typeface="+mj-cs"/>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79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ECAABB69-51E9-C6EF-621B-B787C64B86A1}"/>
              </a:ext>
            </a:extLst>
          </p:cNvPr>
          <p:cNvSpPr>
            <a:spLocks noGrp="1"/>
          </p:cNvSpPr>
          <p:nvPr>
            <p:ph type="body" sz="half" idx="2"/>
          </p:nvPr>
        </p:nvSpPr>
        <p:spPr>
          <a:xfrm>
            <a:off x="783227" y="1544189"/>
            <a:ext cx="3932237" cy="4081911"/>
          </a:xfrm>
        </p:spPr>
        <p:txBody>
          <a:bodyPr>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5.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Adil</a:t>
            </a:r>
            <a:r>
              <a:rPr lang="nl-BE" sz="2800" dirty="0">
                <a:effectLst/>
                <a:latin typeface="Calibri" panose="020F0502020204030204" pitchFamily="34" charset="0"/>
                <a:ea typeface="Calibri" panose="020F0502020204030204" pitchFamily="34" charset="0"/>
                <a:cs typeface="Times New Roman" panose="02020603050405020304" pitchFamily="18" charset="0"/>
              </a:rPr>
              <a:t> El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Arbi</a:t>
            </a:r>
            <a:r>
              <a:rPr lang="nl-BE" sz="2800" dirty="0">
                <a:effectLst/>
                <a:latin typeface="Calibri" panose="020F0502020204030204" pitchFamily="34" charset="0"/>
                <a:ea typeface="Calibri" panose="020F0502020204030204" pitchFamily="34" charset="0"/>
                <a:cs typeface="Times New Roman" panose="02020603050405020304" pitchFamily="18" charset="0"/>
              </a:rPr>
              <a:t> en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Bilall</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Fallah</a:t>
            </a:r>
            <a:r>
              <a:rPr lang="nl-BE" sz="2800" dirty="0">
                <a:effectLst/>
                <a:latin typeface="Calibri" panose="020F0502020204030204" pitchFamily="34" charset="0"/>
                <a:ea typeface="Calibri" panose="020F0502020204030204" pitchFamily="34" charset="0"/>
                <a:cs typeface="Times New Roman" panose="02020603050405020304" pitchFamily="18" charset="0"/>
              </a:rPr>
              <a:t> stelden afgelopen jaar een nieuwe superheldenreeks voor met een islamitische superheldin als hoofdpersonage.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Wat is de naam van de serie, die te zien is op Disney+?</a:t>
            </a:r>
          </a:p>
          <a:p>
            <a:endParaRPr lang="nl-BE" dirty="0"/>
          </a:p>
        </p:txBody>
      </p:sp>
      <p:pic>
        <p:nvPicPr>
          <p:cNvPr id="10" name="Tijdelijke aanduiding voor inhoud 9" descr="Afbeelding met tekst, persoon, poseren&#10;&#10;Automatisch gegenereerde beschrijving">
            <a:extLst>
              <a:ext uri="{FF2B5EF4-FFF2-40B4-BE49-F238E27FC236}">
                <a16:creationId xmlns:a16="http://schemas.microsoft.com/office/drawing/2014/main" id="{1E1A843E-75CE-BF12-B40C-165C1EE81E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1923" y="1544189"/>
            <a:ext cx="6773523" cy="3815751"/>
          </a:xfrm>
        </p:spPr>
      </p:pic>
    </p:spTree>
    <p:extLst>
      <p:ext uri="{BB962C8B-B14F-4D97-AF65-F5344CB8AC3E}">
        <p14:creationId xmlns:p14="http://schemas.microsoft.com/office/powerpoint/2010/main" val="1949605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persoon, buiten, sneeuw, schaatsbaan&#10;&#10;Automatisch gegenereerde beschrijving">
            <a:extLst>
              <a:ext uri="{FF2B5EF4-FFF2-40B4-BE49-F238E27FC236}">
                <a16:creationId xmlns:a16="http://schemas.microsoft.com/office/drawing/2014/main" id="{C0C4E653-3DCD-01E2-688B-152DB5E0C6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436"/>
          <a:stretch/>
        </p:blipFill>
        <p:spPr>
          <a:xfrm>
            <a:off x="3357510" y="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jdelijke aanduiding voor tekst 3">
            <a:extLst>
              <a:ext uri="{FF2B5EF4-FFF2-40B4-BE49-F238E27FC236}">
                <a16:creationId xmlns:a16="http://schemas.microsoft.com/office/drawing/2014/main" id="{AD9955A7-B8FC-EF26-EFAC-C43BC2E4D01C}"/>
              </a:ext>
            </a:extLst>
          </p:cNvPr>
          <p:cNvSpPr>
            <a:spLocks noGrp="1"/>
          </p:cNvSpPr>
          <p:nvPr>
            <p:ph type="body" sz="half" idx="2"/>
          </p:nvPr>
        </p:nvSpPr>
        <p:spPr>
          <a:xfrm>
            <a:off x="838200" y="2434201"/>
            <a:ext cx="3822189" cy="3742762"/>
          </a:xfrm>
        </p:spPr>
        <p:txBody>
          <a:bodyPr vert="horz" lIns="91440" tIns="45720" rIns="91440" bIns="45720" rtlCol="0">
            <a:normAutofit fontScale="85000" lnSpcReduction="10000"/>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5. Met 6 Oscars was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Dune</a:t>
            </a:r>
            <a:r>
              <a:rPr lang="nl-BE" sz="2800" dirty="0">
                <a:effectLst/>
                <a:latin typeface="Calibri" panose="020F0502020204030204" pitchFamily="34" charset="0"/>
                <a:ea typeface="Calibri" panose="020F0502020204030204" pitchFamily="34" charset="0"/>
                <a:cs typeface="Times New Roman" panose="02020603050405020304" pitchFamily="18" charset="0"/>
              </a:rPr>
              <a:t> de grote winnaar van de Oscars vorig jaar. In 1984 verscheen er al eens een verfilming van dit sciencefictionepos van auteur Frank Herbert.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Welke regisseur, die bekend staat als boegbeeld van de surrealistische cinema, regisseerde die eerste versie van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Dune</a:t>
            </a:r>
            <a:r>
              <a:rPr lang="nl-BE" sz="2800" dirty="0">
                <a:effectLst/>
                <a:latin typeface="Calibri" panose="020F0502020204030204" pitchFamily="34" charset="0"/>
                <a:ea typeface="Calibri" panose="020F0502020204030204" pitchFamily="34" charset="0"/>
                <a:cs typeface="Times New Roman" panose="02020603050405020304" pitchFamily="18" charset="0"/>
              </a:rPr>
              <a:t>?</a:t>
            </a:r>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535473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kop, tafel, drank, punt&#10;&#10;Automatisch gegenereerde beschrijving">
            <a:extLst>
              <a:ext uri="{FF2B5EF4-FFF2-40B4-BE49-F238E27FC236}">
                <a16:creationId xmlns:a16="http://schemas.microsoft.com/office/drawing/2014/main" id="{947940F0-2191-ED5F-C8D7-D9CB82C513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370" r="28020" b="263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jdelijke aanduiding voor tekst 3">
            <a:extLst>
              <a:ext uri="{FF2B5EF4-FFF2-40B4-BE49-F238E27FC236}">
                <a16:creationId xmlns:a16="http://schemas.microsoft.com/office/drawing/2014/main" id="{8DBAB1B0-9B6C-CFB8-6AA0-DD81CF9BE0E5}"/>
              </a:ext>
            </a:extLst>
          </p:cNvPr>
          <p:cNvSpPr>
            <a:spLocks noGrp="1"/>
          </p:cNvSpPr>
          <p:nvPr>
            <p:ph type="body" sz="half" idx="2"/>
          </p:nvPr>
        </p:nvSpPr>
        <p:spPr>
          <a:xfrm>
            <a:off x="371093" y="2544955"/>
            <a:ext cx="3974663" cy="3818137"/>
          </a:xfrm>
        </p:spPr>
        <p:txBody>
          <a:bodyPr vert="horz" lIns="91440" tIns="45720" rIns="91440" bIns="45720" rtlCol="0" anchor="t">
            <a:normAutofit/>
          </a:bodyPr>
          <a:lstStyle/>
          <a:p>
            <a:r>
              <a:rPr lang="en-US" sz="2800" dirty="0"/>
              <a:t>6. </a:t>
            </a:r>
            <a:r>
              <a:rPr lang="nl-BE" sz="2800" dirty="0">
                <a:effectLst/>
                <a:latin typeface="Calibri" panose="020F0502020204030204" pitchFamily="34" charset="0"/>
                <a:ea typeface="Calibri" panose="020F0502020204030204" pitchFamily="34" charset="0"/>
                <a:cs typeface="Times New Roman" panose="02020603050405020304" pitchFamily="18" charset="0"/>
              </a:rPr>
              <a:t>Tequila is eigenlijk een specifieke soort van een Mexicaans drankje dat gedestilleerd wordt op basis van één bepaalde agaveplant.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Wat is de overkoepelende naam van deze drank?</a:t>
            </a:r>
          </a:p>
          <a:p>
            <a:endParaRPr lang="en-US" sz="1700" dirty="0"/>
          </a:p>
        </p:txBody>
      </p:sp>
    </p:spTree>
    <p:extLst>
      <p:ext uri="{BB962C8B-B14F-4D97-AF65-F5344CB8AC3E}">
        <p14:creationId xmlns:p14="http://schemas.microsoft.com/office/powerpoint/2010/main" val="3886699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person, persoon, muur, kostuum&#10;&#10;Automatisch gegenereerde beschrijving">
            <a:extLst>
              <a:ext uri="{FF2B5EF4-FFF2-40B4-BE49-F238E27FC236}">
                <a16:creationId xmlns:a16="http://schemas.microsoft.com/office/drawing/2014/main" id="{05751C0A-471D-E98D-770D-1EECB5EA231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668" r="28688" b="909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jdelijke aanduiding voor tekst 3">
            <a:extLst>
              <a:ext uri="{FF2B5EF4-FFF2-40B4-BE49-F238E27FC236}">
                <a16:creationId xmlns:a16="http://schemas.microsoft.com/office/drawing/2014/main" id="{D4254188-50C9-B4C5-2A8D-A0AA4875E98D}"/>
              </a:ext>
            </a:extLst>
          </p:cNvPr>
          <p:cNvSpPr>
            <a:spLocks noGrp="1"/>
          </p:cNvSpPr>
          <p:nvPr>
            <p:ph type="body" sz="half" idx="2"/>
          </p:nvPr>
        </p:nvSpPr>
        <p:spPr>
          <a:xfrm>
            <a:off x="371093" y="2718054"/>
            <a:ext cx="3927529" cy="3465930"/>
          </a:xfrm>
        </p:spPr>
        <p:txBody>
          <a:bodyPr vert="horz" lIns="91440" tIns="45720" rIns="91440" bIns="45720" rtlCol="0" anchor="t">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7. Afgelopen zomer werd in Japan de voormalige premier neergeschoten op straat tijdens een verkiezingstoespraak. Tussen 2012 en 2020 was hij premier van het land. Wat was zijn naam?</a:t>
            </a:r>
          </a:p>
          <a:p>
            <a:endParaRPr lang="en-US" sz="1700" dirty="0"/>
          </a:p>
        </p:txBody>
      </p:sp>
    </p:spTree>
    <p:extLst>
      <p:ext uri="{BB962C8B-B14F-4D97-AF65-F5344CB8AC3E}">
        <p14:creationId xmlns:p14="http://schemas.microsoft.com/office/powerpoint/2010/main" val="4274167149"/>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Tijdelijke aanduiding voor inhoud 5" descr="Afbeelding met buiten&#10;&#10;Automatisch gegenereerde beschrijving">
            <a:extLst>
              <a:ext uri="{FF2B5EF4-FFF2-40B4-BE49-F238E27FC236}">
                <a16:creationId xmlns:a16="http://schemas.microsoft.com/office/drawing/2014/main" id="{5C6EA3C2-1D28-0581-E5E8-C3A2D89384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060" b="5670"/>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el 1">
            <a:extLst>
              <a:ext uri="{FF2B5EF4-FFF2-40B4-BE49-F238E27FC236}">
                <a16:creationId xmlns:a16="http://schemas.microsoft.com/office/drawing/2014/main" id="{2C17C904-C3CC-1571-422C-8A47C61CA5C9}"/>
              </a:ext>
            </a:extLst>
          </p:cNvPr>
          <p:cNvSpPr>
            <a:spLocks noGrp="1"/>
          </p:cNvSpPr>
          <p:nvPr>
            <p:ph type="title"/>
          </p:nvPr>
        </p:nvSpPr>
        <p:spPr>
          <a:xfrm>
            <a:off x="8022021" y="3231930"/>
            <a:ext cx="3852041" cy="3941867"/>
          </a:xfrm>
        </p:spPr>
        <p:txBody>
          <a:bodyPr vert="horz" lIns="91440" tIns="45720" rIns="91440" bIns="45720" rtlCol="0" anchor="b">
            <a:normAutofit fontScale="90000"/>
          </a:bodyPr>
          <a:lstStyle/>
          <a:p>
            <a:pPr algn="ctr"/>
            <a:r>
              <a:rPr lang="nl-BE" sz="3100" dirty="0">
                <a:effectLst/>
                <a:latin typeface="Calibri" panose="020F0502020204030204" pitchFamily="34" charset="0"/>
                <a:ea typeface="Calibri" panose="020F0502020204030204" pitchFamily="34" charset="0"/>
                <a:cs typeface="Times New Roman" panose="02020603050405020304" pitchFamily="18" charset="0"/>
              </a:rPr>
              <a:t>8. Onlangs kwam de Guldensporenslag nog uitgebreid aan bod in het programma ‘Het verhaal van Vlaanderen’. Tegen welke Franse koning nam het Vlaamse volksleger onder leiding van Pieter De </a:t>
            </a:r>
            <a:r>
              <a:rPr lang="nl-BE" sz="3100" dirty="0" err="1">
                <a:effectLst/>
                <a:latin typeface="Calibri" panose="020F0502020204030204" pitchFamily="34" charset="0"/>
                <a:ea typeface="Calibri" panose="020F0502020204030204" pitchFamily="34" charset="0"/>
                <a:cs typeface="Times New Roman" panose="02020603050405020304" pitchFamily="18" charset="0"/>
              </a:rPr>
              <a:t>Coninck</a:t>
            </a:r>
            <a:r>
              <a:rPr lang="nl-BE" sz="3100" dirty="0">
                <a:effectLst/>
                <a:latin typeface="Calibri" panose="020F0502020204030204" pitchFamily="34" charset="0"/>
                <a:ea typeface="Calibri" panose="020F0502020204030204" pitchFamily="34" charset="0"/>
                <a:cs typeface="Times New Roman" panose="02020603050405020304" pitchFamily="18" charset="0"/>
              </a:rPr>
              <a:t> het in 1302 op?</a:t>
            </a:r>
            <a:br>
              <a:rPr lang="nl-BE"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000" dirty="0"/>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78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jdelijke aanduiding voor tekst 3">
            <a:extLst>
              <a:ext uri="{FF2B5EF4-FFF2-40B4-BE49-F238E27FC236}">
                <a16:creationId xmlns:a16="http://schemas.microsoft.com/office/drawing/2014/main" id="{1E554A94-0B49-398F-A78D-829F5C30C052}"/>
              </a:ext>
            </a:extLst>
          </p:cNvPr>
          <p:cNvSpPr>
            <a:spLocks noGrp="1"/>
          </p:cNvSpPr>
          <p:nvPr>
            <p:ph type="body" sz="half" idx="2"/>
          </p:nvPr>
        </p:nvSpPr>
        <p:spPr>
          <a:xfrm>
            <a:off x="411479" y="2688336"/>
            <a:ext cx="4498848" cy="3584448"/>
          </a:xfrm>
        </p:spPr>
        <p:txBody>
          <a:bodyPr vert="horz" lIns="91440" tIns="45720" rIns="91440" bIns="45720" rtlCol="0" anchor="t">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9. Deze Ierse schrijfster werd dankzij haar boeken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Conversations</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with</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Friends</a:t>
            </a:r>
            <a:r>
              <a:rPr lang="nl-BE" sz="2800" dirty="0">
                <a:effectLst/>
                <a:latin typeface="Calibri" panose="020F0502020204030204" pitchFamily="34" charset="0"/>
                <a:ea typeface="Calibri" panose="020F0502020204030204" pitchFamily="34" charset="0"/>
                <a:cs typeface="Times New Roman" panose="02020603050405020304" pitchFamily="18" charset="0"/>
              </a:rPr>
              <a:t> en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Normal</a:t>
            </a:r>
            <a:r>
              <a:rPr lang="nl-BE" sz="2800" dirty="0">
                <a:effectLst/>
                <a:latin typeface="Calibri" panose="020F0502020204030204" pitchFamily="34" charset="0"/>
                <a:ea typeface="Calibri" panose="020F0502020204030204" pitchFamily="34" charset="0"/>
                <a:cs typeface="Times New Roman" panose="02020603050405020304" pitchFamily="18" charset="0"/>
              </a:rPr>
              <a:t> People in één klap een cultsymbool bij de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millennials</a:t>
            </a:r>
            <a:r>
              <a:rPr lang="nl-BE" sz="2800" dirty="0">
                <a:effectLst/>
                <a:latin typeface="Calibri" panose="020F0502020204030204" pitchFamily="34" charset="0"/>
                <a:ea typeface="Calibri" panose="020F0502020204030204" pitchFamily="34" charset="0"/>
                <a:cs typeface="Times New Roman" panose="02020603050405020304" pitchFamily="18" charset="0"/>
              </a:rPr>
              <a:t>. Van beide boeken zijn ondertussen al even populaire series gemaakt. Hoe heet deze schrijfster?</a:t>
            </a:r>
          </a:p>
          <a:p>
            <a:pPr indent="-228600">
              <a:buFont typeface="Arial" panose="020B0604020202020204" pitchFamily="34" charset="0"/>
              <a:buChar char="•"/>
            </a:pPr>
            <a:endParaRPr lang="en-US" sz="1800" dirty="0"/>
          </a:p>
        </p:txBody>
      </p:sp>
      <p:pic>
        <p:nvPicPr>
          <p:cNvPr id="6" name="Tijdelijke aanduiding voor inhoud 5" descr="Afbeelding met buiten, persoon&#10;&#10;Automatisch gegenereerde beschrijving">
            <a:extLst>
              <a:ext uri="{FF2B5EF4-FFF2-40B4-BE49-F238E27FC236}">
                <a16:creationId xmlns:a16="http://schemas.microsoft.com/office/drawing/2014/main" id="{F1F6D27D-89B6-9F33-81C6-EC7CB14579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409" r="1958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021701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onde 5">
            <a:hlinkClick r:id="" action="ppaction://media"/>
            <a:extLst>
              <a:ext uri="{FF2B5EF4-FFF2-40B4-BE49-F238E27FC236}">
                <a16:creationId xmlns:a16="http://schemas.microsoft.com/office/drawing/2014/main" id="{8C6403B2-B6F4-9377-ED59-4E8837DC32FE}"/>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1993664" y="5758284"/>
            <a:ext cx="487362" cy="487363"/>
          </a:xfrm>
        </p:spPr>
      </p:pic>
      <p:sp>
        <p:nvSpPr>
          <p:cNvPr id="4" name="Tijdelijke aanduiding voor tekst 3">
            <a:extLst>
              <a:ext uri="{FF2B5EF4-FFF2-40B4-BE49-F238E27FC236}">
                <a16:creationId xmlns:a16="http://schemas.microsoft.com/office/drawing/2014/main" id="{2BF0E43E-B147-53E6-D7D3-36225EFF3A40}"/>
              </a:ext>
            </a:extLst>
          </p:cNvPr>
          <p:cNvSpPr>
            <a:spLocks noGrp="1"/>
          </p:cNvSpPr>
          <p:nvPr>
            <p:ph type="body" sz="half" idx="2"/>
          </p:nvPr>
        </p:nvSpPr>
        <p:spPr>
          <a:xfrm>
            <a:off x="805758" y="1541834"/>
            <a:ext cx="3552233" cy="4460132"/>
          </a:xfrm>
        </p:spPr>
        <p:txBody>
          <a:bodyPr>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10. Deze Nederlandse dj was amper 17 toen hij in 2013 doorbrak met de hit Animals. Ondertussen werkte hij samen met onder andere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Usher</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Dua</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Lipa</a:t>
            </a:r>
            <a:r>
              <a:rPr lang="nl-BE" sz="2800" dirty="0">
                <a:effectLst/>
                <a:latin typeface="Calibri" panose="020F0502020204030204" pitchFamily="34" charset="0"/>
                <a:ea typeface="Calibri" panose="020F0502020204030204" pitchFamily="34" charset="0"/>
                <a:cs typeface="Times New Roman" panose="02020603050405020304" pitchFamily="18" charset="0"/>
              </a:rPr>
              <a:t>, Macklemore en Dean Lewis. Wat is zijn artiestennaam?</a:t>
            </a:r>
          </a:p>
          <a:p>
            <a:endParaRPr lang="nl-BE" sz="2800" dirty="0"/>
          </a:p>
        </p:txBody>
      </p:sp>
      <p:pic>
        <p:nvPicPr>
          <p:cNvPr id="3" name="Afbeelding 2" descr="Afbeelding met persoon, menigte&#10;&#10;Automatisch gegenereerde beschrijving">
            <a:extLst>
              <a:ext uri="{FF2B5EF4-FFF2-40B4-BE49-F238E27FC236}">
                <a16:creationId xmlns:a16="http://schemas.microsoft.com/office/drawing/2014/main" id="{9C8D54D8-C920-7435-016E-7FAD75D0E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7107" y="1673157"/>
            <a:ext cx="6089547" cy="4057160"/>
          </a:xfrm>
          <a:prstGeom prst="rect">
            <a:avLst/>
          </a:prstGeom>
        </p:spPr>
      </p:pic>
    </p:spTree>
    <p:extLst>
      <p:ext uri="{BB962C8B-B14F-4D97-AF65-F5344CB8AC3E}">
        <p14:creationId xmlns:p14="http://schemas.microsoft.com/office/powerpoint/2010/main" val="120292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6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84746-7F22-558F-3490-160C1C51C0A0}"/>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Ronde 5 </a:t>
            </a:r>
            <a:r>
              <a:rPr lang="en-US" sz="5400" kern="1200" dirty="0" err="1">
                <a:solidFill>
                  <a:schemeClr val="tx1"/>
                </a:solidFill>
                <a:latin typeface="+mj-lt"/>
                <a:ea typeface="+mj-ea"/>
                <a:cs typeface="+mj-cs"/>
              </a:rPr>
              <a:t>antwoorden</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99381DA-B250-44FD-AE46-2CDFA64A3842}"/>
              </a:ext>
            </a:extLst>
          </p:cNvPr>
          <p:cNvSpPr>
            <a:spLocks noGrp="1"/>
          </p:cNvSpPr>
          <p:nvPr>
            <p:ph type="body" sz="half" idx="2"/>
          </p:nvPr>
        </p:nvSpPr>
        <p:spPr>
          <a:xfrm>
            <a:off x="5126418" y="552091"/>
            <a:ext cx="6224335" cy="5431536"/>
          </a:xfrm>
        </p:spPr>
        <p:txBody>
          <a:bodyPr vert="horz" lIns="91440" tIns="45720" rIns="91440" bIns="45720" rtlCol="0" anchor="ctr">
            <a:normAutofit/>
          </a:bodyPr>
          <a:lstStyle/>
          <a:p>
            <a:r>
              <a:rPr lang="en-US" sz="2800" dirty="0"/>
              <a:t>1. Cortina </a:t>
            </a:r>
            <a:r>
              <a:rPr lang="en-US" sz="2800" dirty="0" err="1"/>
              <a:t>d’Ampezzo</a:t>
            </a:r>
            <a:endParaRPr lang="en-US" sz="2800" dirty="0"/>
          </a:p>
          <a:p>
            <a:r>
              <a:rPr lang="en-US" sz="2800" dirty="0"/>
              <a:t>2. Acid</a:t>
            </a:r>
          </a:p>
          <a:p>
            <a:r>
              <a:rPr lang="en-US" sz="2800" dirty="0"/>
              <a:t>3. Gerbera</a:t>
            </a:r>
          </a:p>
          <a:p>
            <a:r>
              <a:rPr lang="en-US" sz="2800" dirty="0"/>
              <a:t>4. Po</a:t>
            </a:r>
          </a:p>
          <a:p>
            <a:r>
              <a:rPr lang="en-US" sz="2800" dirty="0"/>
              <a:t>5. </a:t>
            </a:r>
            <a:r>
              <a:rPr lang="en-US" sz="2800" dirty="0">
                <a:effectLst/>
              </a:rPr>
              <a:t>Ms. Marvel</a:t>
            </a:r>
          </a:p>
          <a:p>
            <a:r>
              <a:rPr lang="en-US" sz="2800" dirty="0"/>
              <a:t>6. Mezcal</a:t>
            </a:r>
            <a:endParaRPr lang="en-US" sz="2800" dirty="0">
              <a:effectLst/>
            </a:endParaRPr>
          </a:p>
          <a:p>
            <a:r>
              <a:rPr lang="en-US" sz="2800" dirty="0"/>
              <a:t>7. </a:t>
            </a:r>
            <a:r>
              <a:rPr lang="en-US" sz="2800" dirty="0">
                <a:effectLst/>
              </a:rPr>
              <a:t>Shinzo Abe</a:t>
            </a:r>
          </a:p>
          <a:p>
            <a:r>
              <a:rPr lang="en-US" sz="2800" dirty="0"/>
              <a:t>8. </a:t>
            </a:r>
            <a:r>
              <a:rPr lang="en-US" sz="2800" dirty="0" err="1">
                <a:effectLst/>
              </a:rPr>
              <a:t>Filips</a:t>
            </a:r>
            <a:r>
              <a:rPr lang="en-US" sz="2800" dirty="0">
                <a:effectLst/>
              </a:rPr>
              <a:t> IV</a:t>
            </a:r>
          </a:p>
          <a:p>
            <a:r>
              <a:rPr lang="en-US" sz="2800" dirty="0"/>
              <a:t>9. Sally Rooney</a:t>
            </a:r>
          </a:p>
          <a:p>
            <a:r>
              <a:rPr lang="en-US" sz="2800" dirty="0"/>
              <a:t>10. Martin Garrix</a:t>
            </a:r>
          </a:p>
        </p:txBody>
      </p:sp>
    </p:spTree>
    <p:extLst>
      <p:ext uri="{BB962C8B-B14F-4D97-AF65-F5344CB8AC3E}">
        <p14:creationId xmlns:p14="http://schemas.microsoft.com/office/powerpoint/2010/main" val="2215177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5E426F-87C8-DC99-37AD-113D7C12DF0E}"/>
              </a:ext>
            </a:extLst>
          </p:cNvPr>
          <p:cNvSpPr>
            <a:spLocks noGrp="1"/>
          </p:cNvSpPr>
          <p:nvPr>
            <p:ph type="title"/>
          </p:nvPr>
        </p:nvSpPr>
        <p:spPr>
          <a:xfrm>
            <a:off x="8471423" y="922346"/>
            <a:ext cx="3053039" cy="1293626"/>
          </a:xfrm>
        </p:spPr>
        <p:txBody>
          <a:bodyPr vert="horz" lIns="91440" tIns="45720" rIns="91440" bIns="45720" rtlCol="0" anchor="ctr">
            <a:normAutofit/>
          </a:bodyPr>
          <a:lstStyle/>
          <a:p>
            <a:r>
              <a:rPr lang="en-US" sz="5400" kern="1200" dirty="0">
                <a:solidFill>
                  <a:schemeClr val="tx1"/>
                </a:solidFill>
                <a:latin typeface="+mj-lt"/>
                <a:ea typeface="+mj-ea"/>
                <a:cs typeface="+mj-cs"/>
              </a:rPr>
              <a:t>Ronde 6</a:t>
            </a:r>
          </a:p>
        </p:txBody>
      </p:sp>
      <p:pic>
        <p:nvPicPr>
          <p:cNvPr id="6" name="Tijdelijke aanduiding voor inhoud 5" descr="Afbeelding met persoon, person, speler, atletiekwedstrijd&#10;&#10;Automatisch gegenereerde beschrijving">
            <a:extLst>
              <a:ext uri="{FF2B5EF4-FFF2-40B4-BE49-F238E27FC236}">
                <a16:creationId xmlns:a16="http://schemas.microsoft.com/office/drawing/2014/main" id="{DF9A1E68-C70B-34AB-52D1-F036556347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128" y="991673"/>
            <a:ext cx="6499538" cy="4874654"/>
          </a:xfrm>
          <a:prstGeom prst="rect">
            <a:avLst/>
          </a:prstGeom>
        </p:spPr>
      </p:pic>
      <p:sp>
        <p:nvSpPr>
          <p:cNvPr id="4" name="Tijdelijke aanduiding voor tekst 3">
            <a:extLst>
              <a:ext uri="{FF2B5EF4-FFF2-40B4-BE49-F238E27FC236}">
                <a16:creationId xmlns:a16="http://schemas.microsoft.com/office/drawing/2014/main" id="{9515D028-8A17-9238-C2A8-F9AC49F7A0EC}"/>
              </a:ext>
            </a:extLst>
          </p:cNvPr>
          <p:cNvSpPr>
            <a:spLocks noGrp="1"/>
          </p:cNvSpPr>
          <p:nvPr>
            <p:ph type="body" sz="half" idx="2"/>
          </p:nvPr>
        </p:nvSpPr>
        <p:spPr>
          <a:xfrm>
            <a:off x="8471423" y="2102177"/>
            <a:ext cx="3541030" cy="4590854"/>
          </a:xfrm>
        </p:spPr>
        <p:txBody>
          <a:bodyPr vert="horz" lIns="91440" tIns="45720" rIns="91440" bIns="45720" rtlCol="0">
            <a:normAutofit lnSpcReduction="10000"/>
          </a:bodyPr>
          <a:lstStyle/>
          <a:p>
            <a:r>
              <a:rPr lang="en-US" sz="2600" dirty="0"/>
              <a:t>1. </a:t>
            </a:r>
            <a:r>
              <a:rPr lang="nl-BE" sz="2600" dirty="0">
                <a:effectLst/>
                <a:latin typeface="Calibri" panose="020F0502020204030204" pitchFamily="34" charset="0"/>
                <a:ea typeface="Calibri" panose="020F0502020204030204" pitchFamily="34" charset="0"/>
                <a:cs typeface="Times New Roman" panose="02020603050405020304" pitchFamily="18" charset="0"/>
              </a:rPr>
              <a:t>Afgelopen zomer gingen Anderlecht en Vincent </a:t>
            </a:r>
            <a:r>
              <a:rPr lang="nl-BE" sz="2600" dirty="0" err="1">
                <a:effectLst/>
                <a:latin typeface="Calibri" panose="020F0502020204030204" pitchFamily="34" charset="0"/>
                <a:ea typeface="Calibri" panose="020F0502020204030204" pitchFamily="34" charset="0"/>
                <a:cs typeface="Times New Roman" panose="02020603050405020304" pitchFamily="18" charset="0"/>
              </a:rPr>
              <a:t>Kompany</a:t>
            </a:r>
            <a:r>
              <a:rPr lang="nl-BE" sz="2600" dirty="0">
                <a:effectLst/>
                <a:latin typeface="Calibri" panose="020F0502020204030204" pitchFamily="34" charset="0"/>
                <a:ea typeface="Calibri" panose="020F0502020204030204" pitchFamily="34" charset="0"/>
                <a:cs typeface="Times New Roman" panose="02020603050405020304" pitchFamily="18" charset="0"/>
              </a:rPr>
              <a:t> in onderling overleg uit elkaar. Ondertussen staat de voormalige Rode Duivel met zijn nieuwe club aan de leiding in de Championship, de Engelse tweede klasse. Van welk club is </a:t>
            </a:r>
            <a:r>
              <a:rPr lang="nl-BE" sz="2600" dirty="0" err="1">
                <a:effectLst/>
                <a:latin typeface="Calibri" panose="020F0502020204030204" pitchFamily="34" charset="0"/>
                <a:ea typeface="Calibri" panose="020F0502020204030204" pitchFamily="34" charset="0"/>
                <a:cs typeface="Times New Roman" panose="02020603050405020304" pitchFamily="18" charset="0"/>
              </a:rPr>
              <a:t>Kompany</a:t>
            </a:r>
            <a:r>
              <a:rPr lang="nl-BE" sz="2600" dirty="0">
                <a:effectLst/>
                <a:latin typeface="Calibri" panose="020F0502020204030204" pitchFamily="34" charset="0"/>
                <a:ea typeface="Calibri" panose="020F0502020204030204" pitchFamily="34" charset="0"/>
                <a:cs typeface="Times New Roman" panose="02020603050405020304" pitchFamily="18" charset="0"/>
              </a:rPr>
              <a:t> tegenwoordig coach?</a:t>
            </a:r>
          </a:p>
          <a:p>
            <a:endParaRPr lang="en-US" sz="1800" dirty="0"/>
          </a:p>
        </p:txBody>
      </p:sp>
      <p:sp>
        <p:nvSpPr>
          <p:cNvPr id="11" name="Freeform: Shape 10">
            <a:extLst>
              <a:ext uri="{FF2B5EF4-FFF2-40B4-BE49-F238E27FC236}">
                <a16:creationId xmlns:a16="http://schemas.microsoft.com/office/drawing/2014/main" id="{43573EFB-E773-46FC-B866-B57ED2E39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569741"/>
          </a:xfrm>
          <a:custGeom>
            <a:avLst/>
            <a:gdLst>
              <a:gd name="connsiteX0" fmla="*/ 2296028 w 2296028"/>
              <a:gd name="connsiteY0" fmla="*/ 3569741 h 3569741"/>
              <a:gd name="connsiteX1" fmla="*/ 459 w 2296028"/>
              <a:gd name="connsiteY1" fmla="*/ 3569741 h 3569741"/>
              <a:gd name="connsiteX2" fmla="*/ 0 w 2296028"/>
              <a:gd name="connsiteY2" fmla="*/ 3248180 h 3569741"/>
              <a:gd name="connsiteX3" fmla="*/ 2011607 w 2296028"/>
              <a:gd name="connsiteY3" fmla="*/ 3249283 h 3569741"/>
              <a:gd name="connsiteX4" fmla="*/ 2011607 w 2296028"/>
              <a:gd name="connsiteY4" fmla="*/ 0 h 3569741"/>
              <a:gd name="connsiteX5" fmla="*/ 2296028 w 2296028"/>
              <a:gd name="connsiteY5" fmla="*/ 0 h 356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6028" h="3569741">
                <a:moveTo>
                  <a:pt x="2296028" y="3569741"/>
                </a:moveTo>
                <a:lnTo>
                  <a:pt x="459" y="3569741"/>
                </a:lnTo>
                <a:cubicBezTo>
                  <a:pt x="-459" y="3458756"/>
                  <a:pt x="918" y="3359164"/>
                  <a:pt x="0" y="3248180"/>
                </a:cubicBezTo>
                <a:lnTo>
                  <a:pt x="2011607" y="3249283"/>
                </a:lnTo>
                <a:lnTo>
                  <a:pt x="2011607" y="0"/>
                </a:lnTo>
                <a:lnTo>
                  <a:pt x="2296028" y="0"/>
                </a:lnTo>
                <a:close/>
              </a:path>
            </a:pathLst>
          </a:custGeom>
          <a:solidFill>
            <a:srgbClr val="4C4C4C"/>
          </a:solidFill>
          <a:ln w="0">
            <a:noFill/>
            <a:prstDash val="solid"/>
            <a:round/>
            <a:headEnd/>
            <a:tailEnd/>
          </a:ln>
        </p:spPr>
      </p:sp>
    </p:spTree>
    <p:extLst>
      <p:ext uri="{BB962C8B-B14F-4D97-AF65-F5344CB8AC3E}">
        <p14:creationId xmlns:p14="http://schemas.microsoft.com/office/powerpoint/2010/main" val="13521857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persoon, buiten, vrouw, bril&#10;&#10;Automatisch gegenereerde beschrijving">
            <a:extLst>
              <a:ext uri="{FF2B5EF4-FFF2-40B4-BE49-F238E27FC236}">
                <a16:creationId xmlns:a16="http://schemas.microsoft.com/office/drawing/2014/main" id="{9EB31255-D882-4FEC-C18C-7C9D6B7495B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398" r="27966" b="909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jdelijke aanduiding voor tekst 3">
            <a:extLst>
              <a:ext uri="{FF2B5EF4-FFF2-40B4-BE49-F238E27FC236}">
                <a16:creationId xmlns:a16="http://schemas.microsoft.com/office/drawing/2014/main" id="{2422170D-A084-1CF8-7BD0-8F4170951259}"/>
              </a:ext>
            </a:extLst>
          </p:cNvPr>
          <p:cNvSpPr>
            <a:spLocks noGrp="1"/>
          </p:cNvSpPr>
          <p:nvPr>
            <p:ph type="body" sz="half" idx="2"/>
          </p:nvPr>
        </p:nvSpPr>
        <p:spPr>
          <a:xfrm>
            <a:off x="371094" y="2718054"/>
            <a:ext cx="4295174" cy="3739590"/>
          </a:xfrm>
        </p:spPr>
        <p:txBody>
          <a:bodyPr vert="horz" lIns="91440" tIns="45720" rIns="91440" bIns="45720" rtlCol="0" anchor="t">
            <a:normAutofit/>
          </a:bodyPr>
          <a:lstStyle/>
          <a:p>
            <a:r>
              <a:rPr lang="en-US" sz="2800" dirty="0"/>
              <a:t>2.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Miley</a:t>
            </a:r>
            <a:r>
              <a:rPr lang="nl-BE" sz="2800" dirty="0">
                <a:effectLst/>
                <a:latin typeface="Calibri" panose="020F0502020204030204" pitchFamily="34" charset="0"/>
                <a:ea typeface="Calibri" panose="020F0502020204030204" pitchFamily="34" charset="0"/>
                <a:cs typeface="Times New Roman" panose="02020603050405020304" pitchFamily="18" charset="0"/>
              </a:rPr>
              <a:t> Cyrus scoort op dit moment haar eerste nummer 1-hit met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Flowers</a:t>
            </a:r>
            <a:r>
              <a:rPr lang="nl-BE" sz="2800" dirty="0">
                <a:effectLst/>
                <a:latin typeface="Calibri" panose="020F0502020204030204" pitchFamily="34" charset="0"/>
                <a:ea typeface="Calibri" panose="020F0502020204030204" pitchFamily="34" charset="0"/>
                <a:cs typeface="Times New Roman" panose="02020603050405020304" pitchFamily="18" charset="0"/>
              </a:rPr>
              <a:t>, een wraaksong met een duidelijke boodschap voor haar ex-man, een acteur die we kennen uit The Hunger Games. Wat is zijn naam?</a:t>
            </a:r>
          </a:p>
          <a:p>
            <a:endParaRPr lang="en-US" sz="1700" dirty="0"/>
          </a:p>
        </p:txBody>
      </p:sp>
    </p:spTree>
    <p:extLst>
      <p:ext uri="{BB962C8B-B14F-4D97-AF65-F5344CB8AC3E}">
        <p14:creationId xmlns:p14="http://schemas.microsoft.com/office/powerpoint/2010/main" val="3353247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buiten, vogel, gras, zangvogel&#10;&#10;Automatisch gegenereerde beschrijving">
            <a:extLst>
              <a:ext uri="{FF2B5EF4-FFF2-40B4-BE49-F238E27FC236}">
                <a16:creationId xmlns:a16="http://schemas.microsoft.com/office/drawing/2014/main" id="{9D5AE9B9-9220-DEAA-A8A3-D07BB105F5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2894" b="-1"/>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8" name="Freeform: Shape 1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jdelijke aanduiding voor tekst 3">
            <a:extLst>
              <a:ext uri="{FF2B5EF4-FFF2-40B4-BE49-F238E27FC236}">
                <a16:creationId xmlns:a16="http://schemas.microsoft.com/office/drawing/2014/main" id="{8ECB6F92-1F66-D12E-2D5A-FEC5C1FD195C}"/>
              </a:ext>
            </a:extLst>
          </p:cNvPr>
          <p:cNvSpPr>
            <a:spLocks noGrp="1"/>
          </p:cNvSpPr>
          <p:nvPr>
            <p:ph type="body" sz="half" idx="2"/>
          </p:nvPr>
        </p:nvSpPr>
        <p:spPr>
          <a:xfrm>
            <a:off x="371093" y="2718054"/>
            <a:ext cx="3738993" cy="3608462"/>
          </a:xfrm>
        </p:spPr>
        <p:txBody>
          <a:bodyPr vert="horz" lIns="91440" tIns="45720" rIns="91440" bIns="45720" rtlCol="0" anchor="t">
            <a:normAutofit fontScale="92500" lnSpcReduction="10000"/>
          </a:bodyPr>
          <a:lstStyle/>
          <a:p>
            <a:r>
              <a:rPr lang="en-US" sz="2800" dirty="0"/>
              <a:t>3.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inheemse bosvogel met blauwgrijze bovendelen, oranjebruine flanken en zwarte oogstreep is erg luidruchtig. Hij eet vooral ongewervelden, aangevuld met zaden en noten in de winter.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Hoe heet deze vogel?</a:t>
            </a:r>
          </a:p>
          <a:p>
            <a:endParaRPr lang="en-US" sz="1700" dirty="0"/>
          </a:p>
        </p:txBody>
      </p:sp>
    </p:spTree>
    <p:extLst>
      <p:ext uri="{BB962C8B-B14F-4D97-AF65-F5344CB8AC3E}">
        <p14:creationId xmlns:p14="http://schemas.microsoft.com/office/powerpoint/2010/main" val="1030826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00C92A9-AE7A-FC37-E345-5CE068CF3A17}"/>
              </a:ext>
            </a:extLst>
          </p:cNvPr>
          <p:cNvSpPr>
            <a:spLocks noGrp="1"/>
          </p:cNvSpPr>
          <p:nvPr>
            <p:ph type="body" sz="half" idx="2"/>
          </p:nvPr>
        </p:nvSpPr>
        <p:spPr>
          <a:xfrm>
            <a:off x="660679" y="1172734"/>
            <a:ext cx="4071577" cy="4549336"/>
          </a:xfrm>
        </p:spPr>
        <p:txBody>
          <a:bodyPr>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4. Deze bergketen ligt in het grensgebied tussen Duitsland, Polen en Tsjechië. Het gebergte bestaat uit een reeks deelgebergten, waarvan het Reuzengebergte het bekendste is. Over welke bergketen hebben we het?</a:t>
            </a:r>
          </a:p>
          <a:p>
            <a:endParaRPr lang="nl-BE" dirty="0"/>
          </a:p>
        </p:txBody>
      </p:sp>
      <p:pic>
        <p:nvPicPr>
          <p:cNvPr id="6" name="Afbeelding 5" descr="Afbeelding met berg, lucht, boom, buiten&#10;&#10;Automatisch gegenereerde beschrijving">
            <a:extLst>
              <a:ext uri="{FF2B5EF4-FFF2-40B4-BE49-F238E27FC236}">
                <a16:creationId xmlns:a16="http://schemas.microsoft.com/office/drawing/2014/main" id="{9BC91945-F20E-00B7-CB3A-0EB7BC556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095" y="1172734"/>
            <a:ext cx="5918069" cy="3926990"/>
          </a:xfrm>
          <a:prstGeom prst="rect">
            <a:avLst/>
          </a:prstGeom>
        </p:spPr>
      </p:pic>
    </p:spTree>
    <p:extLst>
      <p:ext uri="{BB962C8B-B14F-4D97-AF65-F5344CB8AC3E}">
        <p14:creationId xmlns:p14="http://schemas.microsoft.com/office/powerpoint/2010/main" val="1883562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jdelijke aanduiding voor tekst 3">
            <a:extLst>
              <a:ext uri="{FF2B5EF4-FFF2-40B4-BE49-F238E27FC236}">
                <a16:creationId xmlns:a16="http://schemas.microsoft.com/office/drawing/2014/main" id="{FD41B965-D366-35AB-0BEA-EE165A74893B}"/>
              </a:ext>
            </a:extLst>
          </p:cNvPr>
          <p:cNvSpPr>
            <a:spLocks noGrp="1"/>
          </p:cNvSpPr>
          <p:nvPr>
            <p:ph type="body" sz="half" idx="2"/>
          </p:nvPr>
        </p:nvSpPr>
        <p:spPr>
          <a:xfrm>
            <a:off x="643469" y="1782981"/>
            <a:ext cx="4008384" cy="4393982"/>
          </a:xfrm>
        </p:spPr>
        <p:txBody>
          <a:bodyPr vert="horz" lIns="91440" tIns="45720" rIns="91440" bIns="45720" rtlCol="0">
            <a:normAutofit/>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6. Een bierpijpleiding onder de grond: dat kan alleen maar in België.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Welk bier stroomt er naast Straffe Hendrik onder de grond van een Vlaamse stad?</a:t>
            </a:r>
          </a:p>
          <a:p>
            <a:endParaRPr lang="en-US" sz="2000" dirty="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Tijdelijke aanduiding voor inhoud 5" descr="Afbeelding met tekst, fles, wijn, voedsel&#10;&#10;Automatisch gegenereerde beschrijving">
            <a:extLst>
              <a:ext uri="{FF2B5EF4-FFF2-40B4-BE49-F238E27FC236}">
                <a16:creationId xmlns:a16="http://schemas.microsoft.com/office/drawing/2014/main" id="{6C2DFCE8-20C1-6198-976D-50E6B53922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5320" y="1783119"/>
            <a:ext cx="6253212" cy="4361615"/>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96447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jdelijke aanduiding voor tekst 3">
            <a:extLst>
              <a:ext uri="{FF2B5EF4-FFF2-40B4-BE49-F238E27FC236}">
                <a16:creationId xmlns:a16="http://schemas.microsoft.com/office/drawing/2014/main" id="{5C249E45-3107-8F8F-B39C-396156AEB5BF}"/>
              </a:ext>
            </a:extLst>
          </p:cNvPr>
          <p:cNvSpPr>
            <a:spLocks noGrp="1"/>
          </p:cNvSpPr>
          <p:nvPr>
            <p:ph type="body" sz="half" idx="2"/>
          </p:nvPr>
        </p:nvSpPr>
        <p:spPr>
          <a:xfrm>
            <a:off x="411479" y="2688336"/>
            <a:ext cx="4498848" cy="3584448"/>
          </a:xfrm>
        </p:spPr>
        <p:txBody>
          <a:bodyPr vert="horz" lIns="91440" tIns="45720" rIns="91440" bIns="45720" rtlCol="0" anchor="t">
            <a:normAutofit/>
          </a:bodyPr>
          <a:lstStyle/>
          <a:p>
            <a:r>
              <a:rPr lang="en-US" sz="2800" dirty="0"/>
              <a:t>5. </a:t>
            </a:r>
            <a:r>
              <a:rPr lang="nl-BE" sz="2800" dirty="0">
                <a:effectLst/>
                <a:latin typeface="Calibri" panose="020F0502020204030204" pitchFamily="34" charset="0"/>
                <a:ea typeface="Calibri" panose="020F0502020204030204" pitchFamily="34" charset="0"/>
                <a:cs typeface="Times New Roman" panose="02020603050405020304" pitchFamily="18" charset="0"/>
              </a:rPr>
              <a:t>De Belgische film Jeanne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Dielman</a:t>
            </a:r>
            <a:r>
              <a:rPr lang="nl-BE" sz="2800" dirty="0">
                <a:effectLst/>
                <a:latin typeface="Calibri" panose="020F0502020204030204" pitchFamily="34" charset="0"/>
                <a:ea typeface="Calibri" panose="020F0502020204030204" pitchFamily="34" charset="0"/>
                <a:cs typeface="Times New Roman" panose="02020603050405020304" pitchFamily="18" charset="0"/>
              </a:rPr>
              <a:t>, 23,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quai</a:t>
            </a:r>
            <a:r>
              <a:rPr lang="nl-BE" sz="2800" dirty="0">
                <a:effectLst/>
                <a:latin typeface="Calibri" panose="020F0502020204030204" pitchFamily="34" charset="0"/>
                <a:ea typeface="Calibri" panose="020F0502020204030204" pitchFamily="34" charset="0"/>
                <a:cs typeface="Times New Roman" panose="02020603050405020304" pitchFamily="18" charset="0"/>
              </a:rPr>
              <a:t> du Commerce, 1080 Bruxelles uit 1975 werd vorig jaar door het British Film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Institute</a:t>
            </a:r>
            <a:r>
              <a:rPr lang="nl-BE" sz="2800" dirty="0">
                <a:effectLst/>
                <a:latin typeface="Calibri" panose="020F0502020204030204" pitchFamily="34" charset="0"/>
                <a:ea typeface="Calibri" panose="020F0502020204030204" pitchFamily="34" charset="0"/>
                <a:cs typeface="Times New Roman" panose="02020603050405020304" pitchFamily="18" charset="0"/>
              </a:rPr>
              <a:t> verkozen tot beste film allertijden.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Wie is de regisseur van deze film?</a:t>
            </a:r>
          </a:p>
          <a:p>
            <a:endParaRPr lang="en-US" sz="1800" dirty="0"/>
          </a:p>
        </p:txBody>
      </p:sp>
      <p:pic>
        <p:nvPicPr>
          <p:cNvPr id="6" name="Tijdelijke aanduiding voor inhoud 5" descr="Afbeelding met persoon, binnen, vrouw, voorbereiden&#10;&#10;Automatisch gegenereerde beschrijving">
            <a:extLst>
              <a:ext uri="{FF2B5EF4-FFF2-40B4-BE49-F238E27FC236}">
                <a16:creationId xmlns:a16="http://schemas.microsoft.com/office/drawing/2014/main" id="{213E9085-60DC-D8F6-7FEB-8BA5778AD5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405" r="28405"/>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449427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a:extLst>
              <a:ext uri="{FF2B5EF4-FFF2-40B4-BE49-F238E27FC236}">
                <a16:creationId xmlns:a16="http://schemas.microsoft.com/office/drawing/2014/main" id="{E15D7D47-AA71-928A-75CB-E542CAE81A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ijdelijke aanduiding voor tekst 3">
            <a:extLst>
              <a:ext uri="{FF2B5EF4-FFF2-40B4-BE49-F238E27FC236}">
                <a16:creationId xmlns:a16="http://schemas.microsoft.com/office/drawing/2014/main" id="{FED93A40-952A-AA96-DDF1-4431F60CC85D}"/>
              </a:ext>
            </a:extLst>
          </p:cNvPr>
          <p:cNvSpPr>
            <a:spLocks noGrp="1"/>
          </p:cNvSpPr>
          <p:nvPr>
            <p:ph type="body" sz="half" idx="2"/>
          </p:nvPr>
        </p:nvSpPr>
        <p:spPr>
          <a:xfrm>
            <a:off x="839788" y="987425"/>
            <a:ext cx="4231833" cy="4131330"/>
          </a:xfrm>
        </p:spPr>
        <p:txBody>
          <a:bodyPr>
            <a:normAutofit/>
          </a:bodyPr>
          <a:lstStyle/>
          <a:p>
            <a:r>
              <a:rPr lang="nl-BE" sz="2800" dirty="0"/>
              <a:t>6. </a:t>
            </a:r>
            <a:r>
              <a:rPr lang="nl-BE" sz="2800" dirty="0">
                <a:effectLst/>
                <a:latin typeface="Calibri" panose="020F0502020204030204" pitchFamily="34" charset="0"/>
                <a:ea typeface="Calibri" panose="020F0502020204030204" pitchFamily="34" charset="0"/>
                <a:cs typeface="Times New Roman" panose="02020603050405020304" pitchFamily="18" charset="0"/>
              </a:rPr>
              <a:t>Het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ijsmerk</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Häagen-Dazs</a:t>
            </a:r>
            <a:r>
              <a:rPr lang="nl-BE" sz="2800" dirty="0">
                <a:effectLst/>
                <a:latin typeface="Calibri" panose="020F0502020204030204" pitchFamily="34" charset="0"/>
                <a:ea typeface="Calibri" panose="020F0502020204030204" pitchFamily="34" charset="0"/>
                <a:cs typeface="Times New Roman" panose="02020603050405020304" pitchFamily="18" charset="0"/>
              </a:rPr>
              <a:t> werd in 1960 opgericht en is ondertussen wereldbekend. Het wordt zowel in supermarkten als speciale ijszaken verkocht.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In welk land is het merk ontstaan?</a:t>
            </a:r>
          </a:p>
          <a:p>
            <a:endParaRPr lang="nl-BE" dirty="0"/>
          </a:p>
        </p:txBody>
      </p:sp>
    </p:spTree>
    <p:extLst>
      <p:ext uri="{BB962C8B-B14F-4D97-AF65-F5344CB8AC3E}">
        <p14:creationId xmlns:p14="http://schemas.microsoft.com/office/powerpoint/2010/main" val="3323088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Tijdelijke aanduiding voor inhoud 5" descr="Afbeelding met gras, buiten, lucht, toren&#10;&#10;Automatisch gegenereerde beschrijving">
            <a:extLst>
              <a:ext uri="{FF2B5EF4-FFF2-40B4-BE49-F238E27FC236}">
                <a16:creationId xmlns:a16="http://schemas.microsoft.com/office/drawing/2014/main" id="{BFE3A39E-D03F-BF92-D52D-2CFD095489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683" r="3" b="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ijdelijke aanduiding voor tekst 3">
            <a:extLst>
              <a:ext uri="{FF2B5EF4-FFF2-40B4-BE49-F238E27FC236}">
                <a16:creationId xmlns:a16="http://schemas.microsoft.com/office/drawing/2014/main" id="{414DA408-5339-2AD3-3F70-DA73F8CCE40B}"/>
              </a:ext>
            </a:extLst>
          </p:cNvPr>
          <p:cNvSpPr>
            <a:spLocks noGrp="1"/>
          </p:cNvSpPr>
          <p:nvPr>
            <p:ph type="body" sz="half" idx="2"/>
          </p:nvPr>
        </p:nvSpPr>
        <p:spPr>
          <a:xfrm>
            <a:off x="481686" y="3960240"/>
            <a:ext cx="11228628" cy="2452687"/>
          </a:xfrm>
        </p:spPr>
        <p:txBody>
          <a:bodyPr vert="horz" lIns="91440" tIns="45720" rIns="91440" bIns="45720" rtlCol="0" anchor="ctr">
            <a:normAutofit/>
          </a:bodyPr>
          <a:lstStyle/>
          <a:p>
            <a:r>
              <a:rPr lang="en-US" sz="2800" dirty="0"/>
              <a:t>7. </a:t>
            </a:r>
            <a:r>
              <a:rPr lang="nl-BE" sz="2800" dirty="0">
                <a:effectLst/>
                <a:latin typeface="Calibri" panose="020F0502020204030204" pitchFamily="34" charset="0"/>
                <a:ea typeface="Calibri" panose="020F0502020204030204" pitchFamily="34" charset="0"/>
                <a:cs typeface="Times New Roman" panose="02020603050405020304" pitchFamily="18" charset="0"/>
              </a:rPr>
              <a:t>De FBI viel vorig jaar binnen in het gigantisch landgoed van Donald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Trump</a:t>
            </a:r>
            <a:r>
              <a:rPr lang="nl-BE" sz="2800" dirty="0">
                <a:effectLst/>
                <a:latin typeface="Calibri" panose="020F0502020204030204" pitchFamily="34" charset="0"/>
                <a:ea typeface="Calibri" panose="020F0502020204030204" pitchFamily="34" charset="0"/>
                <a:cs typeface="Times New Roman" panose="02020603050405020304" pitchFamily="18" charset="0"/>
              </a:rPr>
              <a:t> in Palm Beach, Florida, op zoek naar vertrouwelijke documenten die de voormalige president zou hebben meegenomen toen hij het Witte Huis verliet. Hoe heet dit landgoed, dat ooit bedoeld was als winterverblijf voor presidenten en dat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Trump</a:t>
            </a:r>
            <a:r>
              <a:rPr lang="nl-BE" sz="2800" dirty="0">
                <a:effectLst/>
                <a:latin typeface="Calibri" panose="020F0502020204030204" pitchFamily="34" charset="0"/>
                <a:ea typeface="Calibri" panose="020F0502020204030204" pitchFamily="34" charset="0"/>
                <a:cs typeface="Times New Roman" panose="02020603050405020304" pitchFamily="18" charset="0"/>
              </a:rPr>
              <a:t> in de jaren tachtig voor een prikje kon kopen?</a:t>
            </a:r>
          </a:p>
          <a:p>
            <a:endParaRPr lang="en-US" sz="1800" dirty="0"/>
          </a:p>
        </p:txBody>
      </p:sp>
    </p:spTree>
    <p:extLst>
      <p:ext uri="{BB962C8B-B14F-4D97-AF65-F5344CB8AC3E}">
        <p14:creationId xmlns:p14="http://schemas.microsoft.com/office/powerpoint/2010/main" val="966684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persoon, kostuum&#10;&#10;Automatisch gegenereerde beschrijving">
            <a:extLst>
              <a:ext uri="{FF2B5EF4-FFF2-40B4-BE49-F238E27FC236}">
                <a16:creationId xmlns:a16="http://schemas.microsoft.com/office/drawing/2014/main" id="{3294E93C-5C0A-A870-132D-112EC4612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354" y="1758269"/>
            <a:ext cx="6172200" cy="3798662"/>
          </a:xfrm>
        </p:spPr>
      </p:pic>
      <p:sp>
        <p:nvSpPr>
          <p:cNvPr id="4" name="Tijdelijke aanduiding voor tekst 3">
            <a:extLst>
              <a:ext uri="{FF2B5EF4-FFF2-40B4-BE49-F238E27FC236}">
                <a16:creationId xmlns:a16="http://schemas.microsoft.com/office/drawing/2014/main" id="{664A1C2F-AB51-4DFF-8671-F6090CF19BF2}"/>
              </a:ext>
            </a:extLst>
          </p:cNvPr>
          <p:cNvSpPr>
            <a:spLocks noGrp="1"/>
          </p:cNvSpPr>
          <p:nvPr>
            <p:ph type="body" sz="half" idx="2"/>
          </p:nvPr>
        </p:nvSpPr>
        <p:spPr>
          <a:xfrm>
            <a:off x="7070103" y="735291"/>
            <a:ext cx="4751109" cy="5627802"/>
          </a:xfrm>
        </p:spPr>
        <p:txBody>
          <a:bodyPr>
            <a:normAutofit/>
          </a:bodyPr>
          <a:lstStyle/>
          <a:p>
            <a:r>
              <a:rPr lang="nl-BE" sz="2800" dirty="0"/>
              <a:t>8. </a:t>
            </a:r>
            <a:r>
              <a:rPr lang="nl-BE" sz="2800" dirty="0">
                <a:effectLst/>
                <a:latin typeface="Calibri" panose="020F0502020204030204" pitchFamily="34" charset="0"/>
                <a:ea typeface="Calibri" panose="020F0502020204030204" pitchFamily="34" charset="0"/>
                <a:cs typeface="Times New Roman" panose="02020603050405020304" pitchFamily="18" charset="0"/>
              </a:rPr>
              <a:t>We zoeken het jaar waarin Euro Disney zijn deuren opende in Parijs, Bosnië en Herzegovina de onafhankelijkheid uitriep en Bill Clinton George Bush versloeg in de presidentsverkiezingen. Het was ook het jaar waarin een vliegtuig neerstortte op twee flatgebouwen in de Amsterdamse wijk Bijlmermeer en prins Charles en Diana uit elkaar gingen.</a:t>
            </a:r>
          </a:p>
          <a:p>
            <a:endParaRPr lang="nl-BE" dirty="0"/>
          </a:p>
        </p:txBody>
      </p:sp>
    </p:spTree>
    <p:extLst>
      <p:ext uri="{BB962C8B-B14F-4D97-AF65-F5344CB8AC3E}">
        <p14:creationId xmlns:p14="http://schemas.microsoft.com/office/powerpoint/2010/main" val="551962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ndertitel 2">
            <a:extLst>
              <a:ext uri="{FF2B5EF4-FFF2-40B4-BE49-F238E27FC236}">
                <a16:creationId xmlns:a16="http://schemas.microsoft.com/office/drawing/2014/main" id="{BD138CBE-A370-8A00-CE0B-6EEC246D1CFA}"/>
              </a:ext>
            </a:extLst>
          </p:cNvPr>
          <p:cNvSpPr>
            <a:spLocks noGrp="1"/>
          </p:cNvSpPr>
          <p:nvPr>
            <p:ph type="subTitle" idx="1"/>
          </p:nvPr>
        </p:nvSpPr>
        <p:spPr>
          <a:xfrm>
            <a:off x="1523999" y="2274342"/>
            <a:ext cx="9144000" cy="1563686"/>
          </a:xfrm>
        </p:spPr>
        <p:txBody>
          <a:bodyPr>
            <a:normAutofit/>
          </a:bodyPr>
          <a:lstStyle/>
          <a:p>
            <a:r>
              <a:rPr lang="nl-BE" sz="2800" dirty="0"/>
              <a:t>9. </a:t>
            </a:r>
            <a:r>
              <a:rPr lang="nl-BE" sz="2800" dirty="0">
                <a:effectLst/>
                <a:latin typeface="Calibri" panose="020F0502020204030204" pitchFamily="34" charset="0"/>
                <a:ea typeface="Calibri" panose="020F0502020204030204" pitchFamily="34" charset="0"/>
                <a:cs typeface="Times New Roman" panose="02020603050405020304" pitchFamily="18" charset="0"/>
              </a:rPr>
              <a:t>Hoe heet de munteenheid in Peru?</a:t>
            </a:r>
          </a:p>
          <a:p>
            <a:endParaRPr lang="nl-BE" dirty="0"/>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392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23CD8884-0D72-DD15-9662-154FD9708C9A}"/>
              </a:ext>
            </a:extLst>
          </p:cNvPr>
          <p:cNvSpPr>
            <a:spLocks noGrp="1"/>
          </p:cNvSpPr>
          <p:nvPr>
            <p:ph type="body" sz="half" idx="2"/>
          </p:nvPr>
        </p:nvSpPr>
        <p:spPr>
          <a:xfrm>
            <a:off x="310234" y="2111008"/>
            <a:ext cx="5279860" cy="3950427"/>
          </a:xfrm>
        </p:spPr>
        <p:txBody>
          <a:bodyPr vert="horz" lIns="91440" tIns="45720" rIns="91440" bIns="45720" rtlCol="0" anchor="ctr">
            <a:normAutofit fontScale="92500" lnSpcReduction="20000"/>
          </a:bodyPr>
          <a:lstStyle/>
          <a:p>
            <a:r>
              <a:rPr lang="nl-BE" sz="2800" dirty="0">
                <a:effectLst/>
                <a:latin typeface="Calibri" panose="020F0502020204030204" pitchFamily="34" charset="0"/>
                <a:ea typeface="Calibri" panose="020F0502020204030204" pitchFamily="34" charset="0"/>
                <a:cs typeface="Times New Roman" panose="02020603050405020304" pitchFamily="18" charset="0"/>
              </a:rPr>
              <a:t>10. Deze Belgische componist en organist scoorde een internationale hit in 1965 met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Early</a:t>
            </a:r>
            <a:r>
              <a:rPr lang="nl-BE" sz="2800" dirty="0">
                <a:effectLst/>
                <a:latin typeface="Calibri" panose="020F0502020204030204" pitchFamily="34" charset="0"/>
                <a:ea typeface="Calibri" panose="020F0502020204030204" pitchFamily="34" charset="0"/>
                <a:cs typeface="Times New Roman" panose="02020603050405020304" pitchFamily="18" charset="0"/>
              </a:rPr>
              <a:t> Bird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Satellite</a:t>
            </a:r>
            <a:r>
              <a:rPr lang="nl-BE" sz="2800" dirty="0">
                <a:effectLst/>
                <a:latin typeface="Calibri" panose="020F0502020204030204" pitchFamily="34" charset="0"/>
                <a:ea typeface="Calibri" panose="020F0502020204030204" pitchFamily="34" charset="0"/>
                <a:cs typeface="Times New Roman" panose="02020603050405020304" pitchFamily="18" charset="0"/>
              </a:rPr>
              <a:t>, goed voor meer dan zes miljoen verkochte exemplaren. Daarna werden zijn deuntjes massaal opgepikt door radio- en televisiemakers in Europa. In 2016 maakte hij een comeback op Pukkelpop en werd zo meteen de oudste artiest ooit op het festival.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Zijn naam?</a:t>
            </a:r>
          </a:p>
          <a:p>
            <a:endParaRPr lang="en-US" sz="1800" dirty="0"/>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tekst, persoon, oud, speler&#10;&#10;Automatisch gegenereerde beschrijving">
            <a:extLst>
              <a:ext uri="{FF2B5EF4-FFF2-40B4-BE49-F238E27FC236}">
                <a16:creationId xmlns:a16="http://schemas.microsoft.com/office/drawing/2014/main" id="{B5C36AF2-3952-209F-1F86-7F0F1A177B9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05194" y="650494"/>
            <a:ext cx="3993105" cy="5324142"/>
          </a:xfrm>
          <a:prstGeom prst="rect">
            <a:avLst/>
          </a:prstGeom>
        </p:spPr>
      </p:pic>
      <p:pic>
        <p:nvPicPr>
          <p:cNvPr id="7" name="ronde 6">
            <a:hlinkClick r:id="" action="ppaction://media"/>
            <a:extLst>
              <a:ext uri="{FF2B5EF4-FFF2-40B4-BE49-F238E27FC236}">
                <a16:creationId xmlns:a16="http://schemas.microsoft.com/office/drawing/2014/main" id="{0EBE469F-C638-7E42-F1A7-A6F6644547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28213" y="5948778"/>
            <a:ext cx="487363" cy="487363"/>
          </a:xfrm>
          <a:prstGeom prst="rect">
            <a:avLst/>
          </a:prstGeom>
        </p:spPr>
      </p:pic>
    </p:spTree>
    <p:extLst>
      <p:ext uri="{BB962C8B-B14F-4D97-AF65-F5344CB8AC3E}">
        <p14:creationId xmlns:p14="http://schemas.microsoft.com/office/powerpoint/2010/main" val="358284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3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D0D26CD-7336-A498-25D5-D40E61786A55}"/>
              </a:ext>
            </a:extLst>
          </p:cNvPr>
          <p:cNvSpPr>
            <a:spLocks noGrp="1"/>
          </p:cNvSpPr>
          <p:nvPr>
            <p:ph type="ctrTitle"/>
          </p:nvPr>
        </p:nvSpPr>
        <p:spPr>
          <a:xfrm>
            <a:off x="1285241" y="1008993"/>
            <a:ext cx="9231410" cy="3542045"/>
          </a:xfrm>
        </p:spPr>
        <p:txBody>
          <a:bodyPr anchor="b">
            <a:normAutofit/>
          </a:bodyPr>
          <a:lstStyle/>
          <a:p>
            <a:pPr algn="l"/>
            <a:r>
              <a:rPr lang="nl-BE" sz="6600" dirty="0"/>
              <a:t>Fotoronde wordt uitgedeeld</a:t>
            </a:r>
          </a:p>
        </p:txBody>
      </p:sp>
    </p:spTree>
    <p:extLst>
      <p:ext uri="{BB962C8B-B14F-4D97-AF65-F5344CB8AC3E}">
        <p14:creationId xmlns:p14="http://schemas.microsoft.com/office/powerpoint/2010/main" val="1895619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84746-7F22-558F-3490-160C1C51C0A0}"/>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Ronde 6 </a:t>
            </a:r>
            <a:r>
              <a:rPr lang="en-US" sz="5400" kern="1200" dirty="0" err="1">
                <a:solidFill>
                  <a:schemeClr val="tx1"/>
                </a:solidFill>
                <a:latin typeface="+mj-lt"/>
                <a:ea typeface="+mj-ea"/>
                <a:cs typeface="+mj-cs"/>
              </a:rPr>
              <a:t>antwoorden</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99381DA-B250-44FD-AE46-2CDFA64A3842}"/>
              </a:ext>
            </a:extLst>
          </p:cNvPr>
          <p:cNvSpPr>
            <a:spLocks noGrp="1"/>
          </p:cNvSpPr>
          <p:nvPr>
            <p:ph type="body" sz="half" idx="2"/>
          </p:nvPr>
        </p:nvSpPr>
        <p:spPr>
          <a:xfrm>
            <a:off x="5126418" y="552091"/>
            <a:ext cx="6224335" cy="5431536"/>
          </a:xfrm>
        </p:spPr>
        <p:txBody>
          <a:bodyPr vert="horz" lIns="91440" tIns="45720" rIns="91440" bIns="45720" rtlCol="0" anchor="ctr">
            <a:normAutofit/>
          </a:bodyPr>
          <a:lstStyle/>
          <a:p>
            <a:r>
              <a:rPr lang="en-US" sz="2800" dirty="0"/>
              <a:t>1. Burnley</a:t>
            </a:r>
          </a:p>
          <a:p>
            <a:r>
              <a:rPr lang="en-US" sz="2800" dirty="0"/>
              <a:t>2. Liam </a:t>
            </a:r>
            <a:r>
              <a:rPr lang="en-US" sz="2800" dirty="0" err="1"/>
              <a:t>Hemsworth</a:t>
            </a:r>
            <a:endParaRPr lang="en-US" sz="2800" dirty="0"/>
          </a:p>
          <a:p>
            <a:r>
              <a:rPr lang="en-US" sz="2800" dirty="0"/>
              <a:t>3. </a:t>
            </a:r>
            <a:r>
              <a:rPr lang="en-US" sz="2800" dirty="0" err="1"/>
              <a:t>Boomklever</a:t>
            </a:r>
            <a:endParaRPr lang="en-US" sz="2800" dirty="0"/>
          </a:p>
          <a:p>
            <a:r>
              <a:rPr lang="en-US" sz="2800" dirty="0"/>
              <a:t>4. Sudeten</a:t>
            </a:r>
          </a:p>
          <a:p>
            <a:r>
              <a:rPr lang="en-US" sz="2800" dirty="0"/>
              <a:t>5. </a:t>
            </a:r>
            <a:r>
              <a:rPr lang="en-US" sz="2800" dirty="0">
                <a:effectLst/>
              </a:rPr>
              <a:t>Chantal Akerman</a:t>
            </a:r>
          </a:p>
          <a:p>
            <a:r>
              <a:rPr lang="en-US" sz="2800" dirty="0"/>
              <a:t>6. Amerika</a:t>
            </a:r>
            <a:endParaRPr lang="en-US" sz="2800" dirty="0">
              <a:effectLst/>
            </a:endParaRPr>
          </a:p>
          <a:p>
            <a:r>
              <a:rPr lang="en-US" sz="2800" dirty="0"/>
              <a:t>7. Mar-a-Lago</a:t>
            </a:r>
            <a:endParaRPr lang="en-US" sz="2800" dirty="0">
              <a:effectLst/>
            </a:endParaRPr>
          </a:p>
          <a:p>
            <a:r>
              <a:rPr lang="en-US" sz="2800" dirty="0"/>
              <a:t>8. 1992</a:t>
            </a:r>
            <a:endParaRPr lang="en-US" sz="2800" dirty="0">
              <a:effectLst/>
            </a:endParaRPr>
          </a:p>
          <a:p>
            <a:r>
              <a:rPr lang="en-US" sz="2800" dirty="0"/>
              <a:t>9. Sol</a:t>
            </a:r>
          </a:p>
          <a:p>
            <a:r>
              <a:rPr lang="en-US" sz="2800" dirty="0"/>
              <a:t>10. Andre Brasseur</a:t>
            </a:r>
          </a:p>
        </p:txBody>
      </p:sp>
    </p:spTree>
    <p:extLst>
      <p:ext uri="{BB962C8B-B14F-4D97-AF65-F5344CB8AC3E}">
        <p14:creationId xmlns:p14="http://schemas.microsoft.com/office/powerpoint/2010/main" val="499808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E316532-51B8-F2F3-231C-684C63E14BD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Ronde 7</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0B7DB6D8-D04F-A8A1-E728-9F596041FE16}"/>
              </a:ext>
            </a:extLst>
          </p:cNvPr>
          <p:cNvSpPr>
            <a:spLocks noGrp="1"/>
          </p:cNvSpPr>
          <p:nvPr>
            <p:ph type="body" sz="half" idx="2"/>
          </p:nvPr>
        </p:nvSpPr>
        <p:spPr>
          <a:xfrm>
            <a:off x="640080" y="2872899"/>
            <a:ext cx="4368602" cy="3830124"/>
          </a:xfrm>
        </p:spPr>
        <p:txBody>
          <a:bodyPr vert="horz" lIns="91440" tIns="45720" rIns="91440" bIns="45720" rtlCol="0">
            <a:normAutofit lnSpcReduction="10000"/>
          </a:bodyPr>
          <a:lstStyle/>
          <a:p>
            <a:r>
              <a:rPr lang="en-US" sz="2800" dirty="0"/>
              <a:t>1. </a:t>
            </a:r>
            <a:r>
              <a:rPr lang="nl-BE" sz="2800" dirty="0">
                <a:effectLst/>
                <a:latin typeface="Calibri" panose="020F0502020204030204" pitchFamily="34" charset="0"/>
                <a:ea typeface="Calibri" panose="020F0502020204030204" pitchFamily="34" charset="0"/>
                <a:cs typeface="Times New Roman" panose="02020603050405020304" pitchFamily="18" charset="0"/>
              </a:rPr>
              <a:t>Tussen 2016 en 2018 was hij Formule 1-rijder bij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McLaren</a:t>
            </a:r>
            <a:r>
              <a:rPr lang="nl-BE" sz="2800" dirty="0">
                <a:effectLst/>
                <a:latin typeface="Calibri" panose="020F0502020204030204" pitchFamily="34" charset="0"/>
                <a:ea typeface="Calibri" panose="020F0502020204030204" pitchFamily="34" charset="0"/>
                <a:cs typeface="Times New Roman" panose="02020603050405020304" pitchFamily="18" charset="0"/>
              </a:rPr>
              <a:t>, maar de laatste jaren was onze landgenoot actief in de Formule E, de autosportklasse met elektrische auto’s. Afgelopen seizoen kroonde hij zich zelfs tot wereldkampioen in deze klasse. Wie zoeken we?</a:t>
            </a:r>
          </a:p>
          <a:p>
            <a:endParaRPr lang="en-US" sz="2200" dirty="0"/>
          </a:p>
        </p:txBody>
      </p:sp>
      <p:pic>
        <p:nvPicPr>
          <p:cNvPr id="6" name="Tijdelijke aanduiding voor inhoud 5" descr="Afbeelding met persoon, person&#10;&#10;Automatisch gegenereerde beschrijving">
            <a:extLst>
              <a:ext uri="{FF2B5EF4-FFF2-40B4-BE49-F238E27FC236}">
                <a16:creationId xmlns:a16="http://schemas.microsoft.com/office/drawing/2014/main" id="{CCBAB051-FC89-4C0E-A407-523391E125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129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275382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muur, persoon, binnen, vrouw&#10;&#10;Automatisch gegenereerde beschrijving">
            <a:extLst>
              <a:ext uri="{FF2B5EF4-FFF2-40B4-BE49-F238E27FC236}">
                <a16:creationId xmlns:a16="http://schemas.microsoft.com/office/drawing/2014/main" id="{0A4C2261-E177-7C03-826D-0DFBF23F560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08" b="909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jdelijke aanduiding voor tekst 3">
            <a:extLst>
              <a:ext uri="{FF2B5EF4-FFF2-40B4-BE49-F238E27FC236}">
                <a16:creationId xmlns:a16="http://schemas.microsoft.com/office/drawing/2014/main" id="{0009833E-9AEB-662C-5EAD-363D7A4FA040}"/>
              </a:ext>
            </a:extLst>
          </p:cNvPr>
          <p:cNvSpPr>
            <a:spLocks noGrp="1"/>
          </p:cNvSpPr>
          <p:nvPr>
            <p:ph type="body" sz="half" idx="2"/>
          </p:nvPr>
        </p:nvSpPr>
        <p:spPr>
          <a:xfrm>
            <a:off x="371093" y="2718053"/>
            <a:ext cx="3880396" cy="4003257"/>
          </a:xfrm>
        </p:spPr>
        <p:txBody>
          <a:bodyPr vert="horz" lIns="91440" tIns="45720" rIns="91440" bIns="45720" rtlCol="0" anchor="t">
            <a:normAutofit lnSpcReduction="10000"/>
          </a:bodyPr>
          <a:lstStyle/>
          <a:p>
            <a:r>
              <a:rPr lang="en-US" sz="2800" dirty="0"/>
              <a:t>2.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Frans-Amerikaanse danseres en zangeres was in een icoon in de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roaring</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twenties</a:t>
            </a:r>
            <a:r>
              <a:rPr lang="nl-BE" sz="2800" dirty="0">
                <a:effectLst/>
                <a:latin typeface="Calibri" panose="020F0502020204030204" pitchFamily="34" charset="0"/>
                <a:ea typeface="Calibri" panose="020F0502020204030204" pitchFamily="34" charset="0"/>
                <a:cs typeface="Times New Roman" panose="02020603050405020304" pitchFamily="18" charset="0"/>
              </a:rPr>
              <a:t>’ en ging in het verzet tijdens de Tweede Wereldoorlog. Later voerde ze ook nog campagne tegen racisme samen met Martin Luther King. Haar naam?</a:t>
            </a:r>
          </a:p>
          <a:p>
            <a:endParaRPr lang="en-US" sz="1700" dirty="0"/>
          </a:p>
        </p:txBody>
      </p:sp>
    </p:spTree>
    <p:extLst>
      <p:ext uri="{BB962C8B-B14F-4D97-AF65-F5344CB8AC3E}">
        <p14:creationId xmlns:p14="http://schemas.microsoft.com/office/powerpoint/2010/main" val="289942516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persoon, kleding, kostuum, gekleed&#10;&#10;Automatisch gegenereerde beschrijving">
            <a:extLst>
              <a:ext uri="{FF2B5EF4-FFF2-40B4-BE49-F238E27FC236}">
                <a16:creationId xmlns:a16="http://schemas.microsoft.com/office/drawing/2014/main" id="{FA2450B2-C207-024E-D8B9-A5A042B356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384" y="1371600"/>
            <a:ext cx="6172200" cy="4114800"/>
          </a:xfrm>
        </p:spPr>
      </p:pic>
      <p:sp>
        <p:nvSpPr>
          <p:cNvPr id="4" name="Tijdelijke aanduiding voor tekst 3">
            <a:extLst>
              <a:ext uri="{FF2B5EF4-FFF2-40B4-BE49-F238E27FC236}">
                <a16:creationId xmlns:a16="http://schemas.microsoft.com/office/drawing/2014/main" id="{747EB86F-FE34-A2BE-6538-C198E756F55D}"/>
              </a:ext>
            </a:extLst>
          </p:cNvPr>
          <p:cNvSpPr>
            <a:spLocks noGrp="1"/>
          </p:cNvSpPr>
          <p:nvPr>
            <p:ph type="body" sz="half" idx="2"/>
          </p:nvPr>
        </p:nvSpPr>
        <p:spPr>
          <a:xfrm>
            <a:off x="7419697" y="1523206"/>
            <a:ext cx="3932237" cy="3811588"/>
          </a:xfrm>
        </p:spPr>
        <p:txBody>
          <a:bodyPr>
            <a:normAutofit fontScale="92500"/>
          </a:bodyPr>
          <a:lstStyle/>
          <a:p>
            <a:r>
              <a:rPr lang="nl-BE" sz="2800" dirty="0"/>
              <a:t>7. </a:t>
            </a:r>
            <a:r>
              <a:rPr lang="nl-BE" sz="2800" dirty="0">
                <a:effectLst/>
                <a:latin typeface="Calibri" panose="020F0502020204030204" pitchFamily="34" charset="0"/>
                <a:ea typeface="Calibri" panose="020F0502020204030204" pitchFamily="34" charset="0"/>
                <a:cs typeface="Times New Roman" panose="02020603050405020304" pitchFamily="18" charset="0"/>
              </a:rPr>
              <a:t>Onze federale regering verwelkomde het afgelopen jaar verschillende nieuwe gezichten.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Hoe heet onze nieuwe minister van Buitenlandse Zaken, die bij haar aanstelling al bijna meteen voor een diplomatieke rel zorgde met Oekraïne?</a:t>
            </a:r>
          </a:p>
          <a:p>
            <a:endParaRPr lang="nl-BE" dirty="0"/>
          </a:p>
        </p:txBody>
      </p:sp>
    </p:spTree>
    <p:extLst>
      <p:ext uri="{BB962C8B-B14F-4D97-AF65-F5344CB8AC3E}">
        <p14:creationId xmlns:p14="http://schemas.microsoft.com/office/powerpoint/2010/main" val="6483007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vissen, binnen&#10;&#10;Automatisch gegenereerde beschrijving">
            <a:extLst>
              <a:ext uri="{FF2B5EF4-FFF2-40B4-BE49-F238E27FC236}">
                <a16:creationId xmlns:a16="http://schemas.microsoft.com/office/drawing/2014/main" id="{3584CFEB-B2EB-1AD8-FC4A-EA6775F8F6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193" y="2531927"/>
            <a:ext cx="5614549" cy="2575094"/>
          </a:xfrm>
        </p:spPr>
      </p:pic>
      <p:sp>
        <p:nvSpPr>
          <p:cNvPr id="4" name="Tijdelijke aanduiding voor tekst 3">
            <a:extLst>
              <a:ext uri="{FF2B5EF4-FFF2-40B4-BE49-F238E27FC236}">
                <a16:creationId xmlns:a16="http://schemas.microsoft.com/office/drawing/2014/main" id="{4C356D82-CABF-8FAC-9324-41CDB7AD47E4}"/>
              </a:ext>
            </a:extLst>
          </p:cNvPr>
          <p:cNvSpPr>
            <a:spLocks noGrp="1"/>
          </p:cNvSpPr>
          <p:nvPr>
            <p:ph type="body" sz="half" idx="2"/>
          </p:nvPr>
        </p:nvSpPr>
        <p:spPr>
          <a:xfrm>
            <a:off x="6851482" y="1084081"/>
            <a:ext cx="4206159" cy="4788817"/>
          </a:xfrm>
        </p:spPr>
        <p:txBody>
          <a:bodyPr>
            <a:normAutofit lnSpcReduction="10000"/>
          </a:bodyPr>
          <a:lstStyle/>
          <a:p>
            <a:r>
              <a:rPr lang="nl-BE" sz="2800" dirty="0"/>
              <a:t>3.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straalvinnige vis wordt gemiddeld 45 cm lang en heeft opvallend lange kaken. Door de blauwgroene kleur van zijn graten wordt hij ook wel eens groengraat genoemd. Omdat hij vooral in het voorjaar gevangen wordt, krijgt hij ook de naam meivis. </a:t>
            </a:r>
          </a:p>
          <a:p>
            <a:r>
              <a:rPr lang="nl-BE" sz="2800" dirty="0">
                <a:effectLst/>
                <a:latin typeface="Calibri" panose="020F0502020204030204" pitchFamily="34" charset="0"/>
                <a:ea typeface="Calibri" panose="020F0502020204030204" pitchFamily="34" charset="0"/>
                <a:cs typeface="Times New Roman" panose="02020603050405020304" pitchFamily="18" charset="0"/>
              </a:rPr>
              <a:t>Over welke vis hebben we het?</a:t>
            </a:r>
          </a:p>
          <a:p>
            <a:endParaRPr lang="nl-BE" dirty="0"/>
          </a:p>
        </p:txBody>
      </p:sp>
    </p:spTree>
    <p:extLst>
      <p:ext uri="{BB962C8B-B14F-4D97-AF65-F5344CB8AC3E}">
        <p14:creationId xmlns:p14="http://schemas.microsoft.com/office/powerpoint/2010/main" val="9460981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Tijdelijke aanduiding voor inhoud 5" descr="Afbeelding met buiten, lucht, stad, gebouw&#10;&#10;Automatisch gegenereerde beschrijving">
            <a:extLst>
              <a:ext uri="{FF2B5EF4-FFF2-40B4-BE49-F238E27FC236}">
                <a16:creationId xmlns:a16="http://schemas.microsoft.com/office/drawing/2014/main" id="{C1A72B9B-A815-4A1E-6210-149CAAEEC95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15"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el 1">
            <a:extLst>
              <a:ext uri="{FF2B5EF4-FFF2-40B4-BE49-F238E27FC236}">
                <a16:creationId xmlns:a16="http://schemas.microsoft.com/office/drawing/2014/main" id="{171FB6F5-E97E-F762-BAE9-FDD3055522DB}"/>
              </a:ext>
            </a:extLst>
          </p:cNvPr>
          <p:cNvSpPr>
            <a:spLocks noGrp="1"/>
          </p:cNvSpPr>
          <p:nvPr>
            <p:ph type="title"/>
          </p:nvPr>
        </p:nvSpPr>
        <p:spPr>
          <a:xfrm>
            <a:off x="8097436" y="5381243"/>
            <a:ext cx="3852041" cy="1834056"/>
          </a:xfrm>
        </p:spPr>
        <p:txBody>
          <a:bodyPr vert="horz" lIns="91440" tIns="45720" rIns="91440" bIns="45720" rtlCol="0" anchor="b">
            <a:normAutofit fontScale="90000"/>
          </a:bodyPr>
          <a:lstStyle/>
          <a:p>
            <a:pPr algn="ctr"/>
            <a:r>
              <a:rPr lang="en-US" sz="3100" dirty="0">
                <a:latin typeface="+mn-lt"/>
              </a:rPr>
              <a:t>4. </a:t>
            </a:r>
            <a:r>
              <a:rPr lang="nl-BE" sz="3100" dirty="0">
                <a:effectLst/>
                <a:latin typeface="+mn-lt"/>
                <a:ea typeface="Calibri" panose="020F0502020204030204" pitchFamily="34" charset="0"/>
                <a:cs typeface="Times New Roman" panose="02020603050405020304" pitchFamily="18" charset="0"/>
              </a:rPr>
              <a:t>Indonesië is volop bezig met het bouwen van een nieuwe hoofdstad, maar voorlopig is dat nog steeds Jakarta. Wat was de naam van de stad toen Indonesië een Nederlandse kolonie was?</a:t>
            </a:r>
            <a:br>
              <a:rPr lang="nl-BE"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000" dirty="0"/>
          </a:p>
        </p:txBody>
      </p:sp>
      <p:cxnSp>
        <p:nvCxnSpPr>
          <p:cNvPr id="16"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4912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binnen, persoon, mensen, groep&#10;&#10;Automatisch gegenereerde beschrijving">
            <a:extLst>
              <a:ext uri="{FF2B5EF4-FFF2-40B4-BE49-F238E27FC236}">
                <a16:creationId xmlns:a16="http://schemas.microsoft.com/office/drawing/2014/main" id="{678A5FDA-EC72-3CD8-B324-D13CE62E9C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671" r="13018"/>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jdelijke aanduiding voor tekst 3">
            <a:extLst>
              <a:ext uri="{FF2B5EF4-FFF2-40B4-BE49-F238E27FC236}">
                <a16:creationId xmlns:a16="http://schemas.microsoft.com/office/drawing/2014/main" id="{FC16C3E7-1ACA-249A-2AD8-66B2E1BC547B}"/>
              </a:ext>
            </a:extLst>
          </p:cNvPr>
          <p:cNvSpPr>
            <a:spLocks noGrp="1"/>
          </p:cNvSpPr>
          <p:nvPr>
            <p:ph type="body" sz="half" idx="2"/>
          </p:nvPr>
        </p:nvSpPr>
        <p:spPr>
          <a:xfrm>
            <a:off x="206604" y="1680057"/>
            <a:ext cx="3822189" cy="3742762"/>
          </a:xfrm>
        </p:spPr>
        <p:txBody>
          <a:bodyPr vert="horz" lIns="91440" tIns="45720" rIns="91440" bIns="45720" rtlCol="0">
            <a:normAutofit lnSpcReduction="10000"/>
          </a:bodyPr>
          <a:lstStyle/>
          <a:p>
            <a:r>
              <a:rPr lang="en-US" sz="2800" dirty="0"/>
              <a:t>5. </a:t>
            </a:r>
            <a:r>
              <a:rPr lang="nl-BE" sz="2800" dirty="0">
                <a:effectLst/>
                <a:latin typeface="Calibri" panose="020F0502020204030204" pitchFamily="34" charset="0"/>
                <a:ea typeface="Calibri" panose="020F0502020204030204" pitchFamily="34" charset="0"/>
                <a:cs typeface="Times New Roman" panose="02020603050405020304" pitchFamily="18" charset="0"/>
              </a:rPr>
              <a:t>Op deze tekening van het laatste avondmaal herkennen we heel wat sterren uit de gouden jaren van Hollywood. Wie is de vijfde persoon van rechts met de witte blazer die hij ook aan had in de film Casablanca?</a:t>
            </a:r>
          </a:p>
          <a:p>
            <a:endParaRPr lang="en-US" sz="2000" dirty="0"/>
          </a:p>
        </p:txBody>
      </p:sp>
    </p:spTree>
    <p:extLst>
      <p:ext uri="{BB962C8B-B14F-4D97-AF65-F5344CB8AC3E}">
        <p14:creationId xmlns:p14="http://schemas.microsoft.com/office/powerpoint/2010/main" val="30986669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D9EBE340-C625-4BB1-0EF9-D2187709B07B}"/>
              </a:ext>
            </a:extLst>
          </p:cNvPr>
          <p:cNvSpPr>
            <a:spLocks noGrp="1"/>
          </p:cNvSpPr>
          <p:nvPr>
            <p:ph type="body" sz="half" idx="2"/>
          </p:nvPr>
        </p:nvSpPr>
        <p:spPr>
          <a:xfrm>
            <a:off x="4965431" y="2438400"/>
            <a:ext cx="6586489" cy="3785419"/>
          </a:xfrm>
        </p:spPr>
        <p:txBody>
          <a:bodyPr vert="horz" lIns="91440" tIns="45720" rIns="91440" bIns="45720" rtlCol="0">
            <a:normAutofit/>
          </a:bodyPr>
          <a:lstStyle/>
          <a:p>
            <a:r>
              <a:rPr lang="en-US" sz="2800" dirty="0"/>
              <a:t>6.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Brits-Israëlische kok is een succesvol auteur van kookboeken als Simpel en Flavour. Hij staat bekend om zijn vegetarische gerechten. Hoe heet hij?</a:t>
            </a:r>
          </a:p>
          <a:p>
            <a:endParaRPr lang="en-US" sz="2000" dirty="0"/>
          </a:p>
        </p:txBody>
      </p:sp>
      <p:pic>
        <p:nvPicPr>
          <p:cNvPr id="10" name="Tijdelijke aanduiding voor inhoud 9" descr="Afbeelding met persoon, binnen, voedsel, muur&#10;&#10;Automatisch gegenereerde beschrijving">
            <a:extLst>
              <a:ext uri="{FF2B5EF4-FFF2-40B4-BE49-F238E27FC236}">
                <a16:creationId xmlns:a16="http://schemas.microsoft.com/office/drawing/2014/main" id="{542CE010-5C09-3353-DB0B-BC6B3EA354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875"/>
          <a:stretch/>
        </p:blipFill>
        <p:spPr>
          <a:xfrm>
            <a:off x="20" y="10"/>
            <a:ext cx="4635571" cy="6857990"/>
          </a:xfrm>
          <a:prstGeom prst="rect">
            <a:avLst/>
          </a:prstGeom>
          <a:effectLst/>
        </p:spPr>
      </p:pic>
      <p:cxnSp>
        <p:nvCxnSpPr>
          <p:cNvPr id="16" name="Straight Connector 1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D91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296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ijdelijke aanduiding voor tekst 3">
            <a:extLst>
              <a:ext uri="{FF2B5EF4-FFF2-40B4-BE49-F238E27FC236}">
                <a16:creationId xmlns:a16="http://schemas.microsoft.com/office/drawing/2014/main" id="{F3E7EDD6-8556-A856-7EBF-E6D3412F119E}"/>
              </a:ext>
            </a:extLst>
          </p:cNvPr>
          <p:cNvSpPr>
            <a:spLocks noGrp="1"/>
          </p:cNvSpPr>
          <p:nvPr>
            <p:ph type="body" sz="half" idx="2"/>
          </p:nvPr>
        </p:nvSpPr>
        <p:spPr>
          <a:xfrm>
            <a:off x="655321" y="2575033"/>
            <a:ext cx="5440679" cy="4089717"/>
          </a:xfrm>
        </p:spPr>
        <p:txBody>
          <a:bodyPr vert="horz" lIns="91440" tIns="45720" rIns="91440" bIns="45720" rtlCol="0">
            <a:normAutofit lnSpcReduction="10000"/>
          </a:bodyPr>
          <a:lstStyle/>
          <a:p>
            <a:r>
              <a:rPr lang="en-US" sz="2800" dirty="0"/>
              <a:t>7. </a:t>
            </a:r>
            <a:r>
              <a:rPr lang="nl-BE" sz="2800" dirty="0">
                <a:effectLst/>
                <a:latin typeface="Calibri" panose="020F0502020204030204" pitchFamily="34" charset="0"/>
                <a:ea typeface="Calibri" panose="020F0502020204030204" pitchFamily="34" charset="0"/>
                <a:cs typeface="Times New Roman" panose="02020603050405020304" pitchFamily="18" charset="0"/>
              </a:rPr>
              <a:t>Eind vorig jaar brak een corruptieschandaal uit in het Europees parlement over de inmenging van Qatar. De autoriteiten namen daarbij maar liefst 1,5 miljoen euro aan contanten in beslag. Een van de personen die daarbij werd opgepakt was de Griekse vicevoorzitter van het Europees parlement, samen met haar echtgenoot. Haar naam?</a:t>
            </a:r>
          </a:p>
          <a:p>
            <a:endParaRPr lang="en-US" sz="1800" dirty="0"/>
          </a:p>
        </p:txBody>
      </p:sp>
      <p:pic>
        <p:nvPicPr>
          <p:cNvPr id="6" name="Tijdelijke aanduiding voor inhoud 5" descr="Afbeelding met persoon&#10;&#10;Automatisch gegenereerde beschrijving">
            <a:extLst>
              <a:ext uri="{FF2B5EF4-FFF2-40B4-BE49-F238E27FC236}">
                <a16:creationId xmlns:a16="http://schemas.microsoft.com/office/drawing/2014/main" id="{D53BBFE3-E5AA-F8AD-F6AE-4D8E3911EB5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891" r="14892"/>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2263027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4E7906-2E97-41E3-B042-F13FD1D64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persoon, kleding, staand, poseren&#10;&#10;Automatisch gegenereerde beschrijving">
            <a:extLst>
              <a:ext uri="{FF2B5EF4-FFF2-40B4-BE49-F238E27FC236}">
                <a16:creationId xmlns:a16="http://schemas.microsoft.com/office/drawing/2014/main" id="{E0AFD811-18E8-DDC8-3414-7440070BFF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 b="3234"/>
          <a:stretch/>
        </p:blipFill>
        <p:spPr>
          <a:xfrm>
            <a:off x="5104663" y="10"/>
            <a:ext cx="7087337" cy="6857990"/>
          </a:xfrm>
          <a:prstGeom prst="rect">
            <a:avLst/>
          </a:prstGeom>
        </p:spPr>
      </p:pic>
      <p:sp>
        <p:nvSpPr>
          <p:cNvPr id="4" name="Tijdelijke aanduiding voor tekst 3">
            <a:extLst>
              <a:ext uri="{FF2B5EF4-FFF2-40B4-BE49-F238E27FC236}">
                <a16:creationId xmlns:a16="http://schemas.microsoft.com/office/drawing/2014/main" id="{9744E329-E801-FD8B-23AA-5B9F5BE3E74E}"/>
              </a:ext>
            </a:extLst>
          </p:cNvPr>
          <p:cNvSpPr>
            <a:spLocks noGrp="1"/>
          </p:cNvSpPr>
          <p:nvPr>
            <p:ph type="body" sz="half" idx="2"/>
          </p:nvPr>
        </p:nvSpPr>
        <p:spPr>
          <a:xfrm>
            <a:off x="839788" y="2057399"/>
            <a:ext cx="3932237" cy="4286839"/>
          </a:xfrm>
        </p:spPr>
        <p:txBody>
          <a:bodyPr>
            <a:normAutofit lnSpcReduction="10000"/>
          </a:bodyPr>
          <a:lstStyle/>
          <a:p>
            <a:r>
              <a:rPr lang="nl-BE" sz="2800" dirty="0"/>
              <a:t>8. </a:t>
            </a:r>
            <a:r>
              <a:rPr lang="nl-BE" sz="2800" dirty="0">
                <a:effectLst/>
                <a:latin typeface="Calibri" panose="020F0502020204030204" pitchFamily="34" charset="0"/>
                <a:ea typeface="Calibri" panose="020F0502020204030204" pitchFamily="34" charset="0"/>
                <a:cs typeface="Times New Roman" panose="02020603050405020304" pitchFamily="18" charset="0"/>
              </a:rPr>
              <a:t>Het afgelopen jaar was er heel wat protest tegen het streng religieuze beleid in Iran, dat sinds de revolutie in 1979 gevoerd wordt. Toen werd de laatste sjah van Iran afgezet, het einde van een dynastie van ruim 50 jaar. Wat was de naam van de laatste sjah?</a:t>
            </a:r>
          </a:p>
          <a:p>
            <a:endParaRPr lang="nl-BE" dirty="0"/>
          </a:p>
        </p:txBody>
      </p:sp>
    </p:spTree>
    <p:extLst>
      <p:ext uri="{BB962C8B-B14F-4D97-AF65-F5344CB8AC3E}">
        <p14:creationId xmlns:p14="http://schemas.microsoft.com/office/powerpoint/2010/main" val="14572224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B6E9DAE-1C4A-684B-E06E-EF883BAE3D93}"/>
              </a:ext>
            </a:extLst>
          </p:cNvPr>
          <p:cNvSpPr>
            <a:spLocks noGrp="1"/>
          </p:cNvSpPr>
          <p:nvPr>
            <p:ph type="body" sz="half" idx="2"/>
          </p:nvPr>
        </p:nvSpPr>
        <p:spPr>
          <a:xfrm>
            <a:off x="4965431" y="2438400"/>
            <a:ext cx="6586489" cy="3785419"/>
          </a:xfrm>
        </p:spPr>
        <p:txBody>
          <a:bodyPr vert="horz" lIns="91440" tIns="45720" rIns="91440" bIns="45720" rtlCol="0">
            <a:normAutofit/>
          </a:bodyPr>
          <a:lstStyle/>
          <a:p>
            <a:r>
              <a:rPr lang="en-US" sz="2800" dirty="0"/>
              <a:t>9. </a:t>
            </a:r>
            <a:r>
              <a:rPr lang="nl-BE" sz="2800" dirty="0">
                <a:effectLst/>
                <a:latin typeface="Calibri" panose="020F0502020204030204" pitchFamily="34" charset="0"/>
                <a:ea typeface="Calibri" panose="020F0502020204030204" pitchFamily="34" charset="0"/>
                <a:cs typeface="Times New Roman" panose="02020603050405020304" pitchFamily="18" charset="0"/>
              </a:rPr>
              <a:t>Als fotograaf van een van de meest iconische foto’s in het modewereldje wordt deze Duitser ook wel eens de ontdekker van het supermodel genoemd. Op dit moment loopt er een tentoonstelling met zijn werk in Brussel. Wat is zijn naam?</a:t>
            </a:r>
          </a:p>
          <a:p>
            <a:endParaRPr lang="en-US" sz="2000" dirty="0"/>
          </a:p>
        </p:txBody>
      </p:sp>
      <p:pic>
        <p:nvPicPr>
          <p:cNvPr id="10" name="Tijdelijke aanduiding voor inhoud 9" descr="Afbeelding met persoon, buiten, staand, groep&#10;&#10;Automatisch gegenereerde beschrijving">
            <a:extLst>
              <a:ext uri="{FF2B5EF4-FFF2-40B4-BE49-F238E27FC236}">
                <a16:creationId xmlns:a16="http://schemas.microsoft.com/office/drawing/2014/main" id="{C73C4D4B-A798-022B-0C42-45670B0EFE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62" r="5095"/>
          <a:stretch/>
        </p:blipFill>
        <p:spPr>
          <a:xfrm>
            <a:off x="20" y="10"/>
            <a:ext cx="4635571" cy="6857990"/>
          </a:xfrm>
          <a:prstGeom prst="rect">
            <a:avLst/>
          </a:prstGeom>
          <a:effectLst/>
        </p:spPr>
      </p:pic>
      <p:cxnSp>
        <p:nvCxnSpPr>
          <p:cNvPr id="16" name="Straight Connector 1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0837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persoon, person, stropdas, kostuum&#10;&#10;Automatisch gegenereerde beschrijving">
            <a:extLst>
              <a:ext uri="{FF2B5EF4-FFF2-40B4-BE49-F238E27FC236}">
                <a16:creationId xmlns:a16="http://schemas.microsoft.com/office/drawing/2014/main" id="{6C34BED1-C523-1D1B-7C2E-B4A51D4A9E79}"/>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523" r="632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1D90EA6C-EE0D-7094-761B-BB96E2FA6CA2}"/>
              </a:ext>
            </a:extLst>
          </p:cNvPr>
          <p:cNvSpPr>
            <a:spLocks noGrp="1"/>
          </p:cNvSpPr>
          <p:nvPr>
            <p:ph type="body" sz="half" idx="2"/>
          </p:nvPr>
        </p:nvSpPr>
        <p:spPr>
          <a:xfrm>
            <a:off x="5297762" y="2706624"/>
            <a:ext cx="6251110" cy="3483864"/>
          </a:xfrm>
        </p:spPr>
        <p:txBody>
          <a:bodyPr vert="horz" lIns="91440" tIns="45720" rIns="91440" bIns="45720" rtlCol="0">
            <a:normAutofit/>
          </a:bodyPr>
          <a:lstStyle/>
          <a:p>
            <a:r>
              <a:rPr lang="en-US" sz="2800" dirty="0"/>
              <a:t>10.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Amerikaanse filmcomponist schreef onvergetelijke soundtracks voor onder andere Titanic, Avatar,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Braveheart</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Legends</a:t>
            </a:r>
            <a:r>
              <a:rPr lang="nl-BE" sz="2800" dirty="0">
                <a:effectLst/>
                <a:latin typeface="Calibri" panose="020F0502020204030204" pitchFamily="34" charset="0"/>
                <a:ea typeface="Calibri" panose="020F0502020204030204" pitchFamily="34" charset="0"/>
                <a:cs typeface="Times New Roman" panose="02020603050405020304" pitchFamily="18" charset="0"/>
              </a:rPr>
              <a:t> of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the</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Fall</a:t>
            </a:r>
            <a:r>
              <a:rPr lang="nl-BE" sz="2800" dirty="0">
                <a:effectLst/>
                <a:latin typeface="Calibri" panose="020F0502020204030204" pitchFamily="34" charset="0"/>
                <a:ea typeface="Calibri" panose="020F0502020204030204" pitchFamily="34" charset="0"/>
                <a:cs typeface="Times New Roman" panose="02020603050405020304" pitchFamily="18" charset="0"/>
              </a:rPr>
              <a:t> en The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Mask</a:t>
            </a:r>
            <a:r>
              <a:rPr lang="nl-BE" sz="2800" dirty="0">
                <a:effectLst/>
                <a:latin typeface="Calibri" panose="020F0502020204030204" pitchFamily="34" charset="0"/>
                <a:ea typeface="Calibri" panose="020F0502020204030204" pitchFamily="34" charset="0"/>
                <a:cs typeface="Times New Roman" panose="02020603050405020304" pitchFamily="18" charset="0"/>
              </a:rPr>
              <a:t> of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Zorro</a:t>
            </a:r>
            <a:r>
              <a:rPr lang="nl-BE" sz="2800" dirty="0">
                <a:effectLst/>
                <a:latin typeface="Calibri" panose="020F0502020204030204" pitchFamily="34" charset="0"/>
                <a:ea typeface="Calibri" panose="020F0502020204030204" pitchFamily="34" charset="0"/>
                <a:cs typeface="Times New Roman" panose="02020603050405020304" pitchFamily="18" charset="0"/>
              </a:rPr>
              <a:t>. In 2015 kwam hij om het leven bij een vliegtuigcrash. Zijn naam?</a:t>
            </a:r>
          </a:p>
          <a:p>
            <a:endParaRPr lang="en-US" sz="2200" dirty="0"/>
          </a:p>
        </p:txBody>
      </p:sp>
      <p:pic>
        <p:nvPicPr>
          <p:cNvPr id="7" name="ronde 7">
            <a:hlinkClick r:id="" action="ppaction://media"/>
            <a:extLst>
              <a:ext uri="{FF2B5EF4-FFF2-40B4-BE49-F238E27FC236}">
                <a16:creationId xmlns:a16="http://schemas.microsoft.com/office/drawing/2014/main" id="{E28E4279-3B78-6ED3-26A2-71C2AE30FA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09364" y="5578934"/>
            <a:ext cx="487363" cy="487363"/>
          </a:xfrm>
          <a:prstGeom prst="rect">
            <a:avLst/>
          </a:prstGeom>
        </p:spPr>
      </p:pic>
    </p:spTree>
    <p:extLst>
      <p:ext uri="{BB962C8B-B14F-4D97-AF65-F5344CB8AC3E}">
        <p14:creationId xmlns:p14="http://schemas.microsoft.com/office/powerpoint/2010/main" val="330782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3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Tijdelijke aanduiding voor inhoud 5" descr="Afbeelding met tekst&#10;&#10;Automatisch gegenereerde beschrijving">
            <a:extLst>
              <a:ext uri="{FF2B5EF4-FFF2-40B4-BE49-F238E27FC236}">
                <a16:creationId xmlns:a16="http://schemas.microsoft.com/office/drawing/2014/main" id="{7A3D89C2-C892-3C22-C704-FA389B15CC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3537410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084746-7F22-558F-3490-160C1C51C0A0}"/>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Ronde 7 </a:t>
            </a:r>
            <a:r>
              <a:rPr lang="en-US" sz="5400" kern="1200" dirty="0" err="1">
                <a:solidFill>
                  <a:schemeClr val="tx1"/>
                </a:solidFill>
                <a:latin typeface="+mj-lt"/>
                <a:ea typeface="+mj-ea"/>
                <a:cs typeface="+mj-cs"/>
              </a:rPr>
              <a:t>antwoorden</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99381DA-B250-44FD-AE46-2CDFA64A3842}"/>
              </a:ext>
            </a:extLst>
          </p:cNvPr>
          <p:cNvSpPr>
            <a:spLocks noGrp="1"/>
          </p:cNvSpPr>
          <p:nvPr>
            <p:ph type="body" sz="half" idx="2"/>
          </p:nvPr>
        </p:nvSpPr>
        <p:spPr>
          <a:xfrm>
            <a:off x="5126418" y="552091"/>
            <a:ext cx="6224335" cy="5431536"/>
          </a:xfrm>
        </p:spPr>
        <p:txBody>
          <a:bodyPr vert="horz" lIns="91440" tIns="45720" rIns="91440" bIns="45720" rtlCol="0" anchor="ctr">
            <a:normAutofit/>
          </a:bodyPr>
          <a:lstStyle/>
          <a:p>
            <a:r>
              <a:rPr lang="en-US" sz="2800" dirty="0"/>
              <a:t>1. Stoffel </a:t>
            </a:r>
            <a:r>
              <a:rPr lang="en-US" sz="2800" dirty="0" err="1"/>
              <a:t>Vandoorne</a:t>
            </a:r>
            <a:endParaRPr lang="en-US" sz="2800" dirty="0"/>
          </a:p>
          <a:p>
            <a:r>
              <a:rPr lang="en-US" sz="2800" dirty="0"/>
              <a:t>2. Josephine Baker</a:t>
            </a:r>
          </a:p>
          <a:p>
            <a:r>
              <a:rPr lang="en-US" sz="2800" dirty="0"/>
              <a:t>3. Geep</a:t>
            </a:r>
          </a:p>
          <a:p>
            <a:r>
              <a:rPr lang="en-US" sz="2800" dirty="0"/>
              <a:t>4. Batavia</a:t>
            </a:r>
          </a:p>
          <a:p>
            <a:r>
              <a:rPr lang="en-US" sz="2800" dirty="0"/>
              <a:t>5. </a:t>
            </a:r>
            <a:r>
              <a:rPr lang="en-US" sz="2800" dirty="0">
                <a:effectLst/>
              </a:rPr>
              <a:t>Humphrey Bogart</a:t>
            </a:r>
          </a:p>
          <a:p>
            <a:r>
              <a:rPr lang="en-US" sz="2800" dirty="0"/>
              <a:t>6. </a:t>
            </a:r>
            <a:r>
              <a:rPr lang="en-US" sz="2800" dirty="0" err="1"/>
              <a:t>Yotam</a:t>
            </a:r>
            <a:r>
              <a:rPr lang="en-US" sz="2800" dirty="0"/>
              <a:t> Ottolenghi</a:t>
            </a:r>
          </a:p>
          <a:p>
            <a:r>
              <a:rPr lang="en-US" sz="2800" dirty="0"/>
              <a:t>7. Eva </a:t>
            </a:r>
            <a:r>
              <a:rPr lang="en-US" sz="2800" dirty="0" err="1"/>
              <a:t>Kaili</a:t>
            </a:r>
            <a:endParaRPr lang="en-US" sz="2800" dirty="0"/>
          </a:p>
          <a:p>
            <a:r>
              <a:rPr lang="en-US" sz="2800" dirty="0"/>
              <a:t>8. Mohammad Reza Pahlavi</a:t>
            </a:r>
          </a:p>
          <a:p>
            <a:r>
              <a:rPr lang="en-US" sz="2800" dirty="0"/>
              <a:t>9. Peter Lindbergh</a:t>
            </a:r>
          </a:p>
          <a:p>
            <a:r>
              <a:rPr lang="en-US" sz="2800" dirty="0"/>
              <a:t>10. James Horner</a:t>
            </a:r>
          </a:p>
        </p:txBody>
      </p:sp>
    </p:spTree>
    <p:extLst>
      <p:ext uri="{BB962C8B-B14F-4D97-AF65-F5344CB8AC3E}">
        <p14:creationId xmlns:p14="http://schemas.microsoft.com/office/powerpoint/2010/main" val="755877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62F0C089-5B7C-1382-489A-A148095EAB70}"/>
              </a:ext>
            </a:extLst>
          </p:cNvPr>
          <p:cNvSpPr>
            <a:spLocks noGrp="1"/>
          </p:cNvSpPr>
          <p:nvPr>
            <p:ph type="body" sz="half" idx="2"/>
          </p:nvPr>
        </p:nvSpPr>
        <p:spPr>
          <a:xfrm>
            <a:off x="804797" y="1579153"/>
            <a:ext cx="4619621" cy="3843666"/>
          </a:xfrm>
        </p:spPr>
        <p:txBody>
          <a:bodyPr vert="horz" lIns="91440" tIns="45720" rIns="91440" bIns="45720" rtlCol="0">
            <a:normAutofit fontScale="92500" lnSpcReduction="20000"/>
          </a:bodyPr>
          <a:lstStyle/>
          <a:p>
            <a:r>
              <a:rPr lang="en-US" sz="3000" dirty="0"/>
              <a:t>8. </a:t>
            </a:r>
            <a:r>
              <a:rPr lang="nl-BE" sz="3000" dirty="0">
                <a:effectLst/>
                <a:latin typeface="Calibri" panose="020F0502020204030204" pitchFamily="34" charset="0"/>
                <a:ea typeface="Calibri" panose="020F0502020204030204" pitchFamily="34" charset="0"/>
                <a:cs typeface="Times New Roman" panose="02020603050405020304" pitchFamily="18" charset="0"/>
              </a:rPr>
              <a:t>Deze prinses van België, dochter van Leopold I, schopte het in 1864 tot keizerin van Mexico. Een regeerperiode van korte duur, want in 1867 werd Mexico opnieuw een republiek. </a:t>
            </a:r>
          </a:p>
          <a:p>
            <a:r>
              <a:rPr lang="nl-BE" sz="3000" dirty="0">
                <a:effectLst/>
                <a:latin typeface="Calibri" panose="020F0502020204030204" pitchFamily="34" charset="0"/>
                <a:ea typeface="Calibri" panose="020F0502020204030204" pitchFamily="34" charset="0"/>
                <a:cs typeface="Times New Roman" panose="02020603050405020304" pitchFamily="18" charset="0"/>
              </a:rPr>
              <a:t>Hoe heet deze prinses (voornaam), die tot aan haar dood in het Kasteel van </a:t>
            </a:r>
            <a:r>
              <a:rPr lang="nl-BE" sz="3000" dirty="0" err="1">
                <a:effectLst/>
                <a:latin typeface="Calibri" panose="020F0502020204030204" pitchFamily="34" charset="0"/>
                <a:ea typeface="Calibri" panose="020F0502020204030204" pitchFamily="34" charset="0"/>
                <a:cs typeface="Times New Roman" panose="02020603050405020304" pitchFamily="18" charset="0"/>
              </a:rPr>
              <a:t>Bouchout</a:t>
            </a:r>
            <a:r>
              <a:rPr lang="nl-BE" sz="3000" dirty="0">
                <a:effectLst/>
                <a:latin typeface="Calibri" panose="020F0502020204030204" pitchFamily="34" charset="0"/>
                <a:ea typeface="Calibri" panose="020F0502020204030204" pitchFamily="34" charset="0"/>
                <a:cs typeface="Times New Roman" panose="02020603050405020304" pitchFamily="18" charset="0"/>
              </a:rPr>
              <a:t> in Meise woonde?</a:t>
            </a:r>
          </a:p>
          <a:p>
            <a:endParaRPr lang="en-US" sz="2000" dirty="0"/>
          </a:p>
        </p:txBody>
      </p:sp>
      <p:pic>
        <p:nvPicPr>
          <p:cNvPr id="6" name="Tijdelijke aanduiding voor inhoud 5" descr="Afbeelding met persoon, gekleed&#10;&#10;Automatisch gegenereerde beschrijving">
            <a:extLst>
              <a:ext uri="{FF2B5EF4-FFF2-40B4-BE49-F238E27FC236}">
                <a16:creationId xmlns:a16="http://schemas.microsoft.com/office/drawing/2014/main" id="{2FC1E4EA-3171-2823-809C-07B6B96A329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 b="192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497965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8037A6C-8E30-1E34-2B64-BDBF4E253F6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Ronde 8</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CD29FDA2-0CB3-9181-9B4F-4925E93E63F1}"/>
              </a:ext>
            </a:extLst>
          </p:cNvPr>
          <p:cNvSpPr>
            <a:spLocks noGrp="1"/>
          </p:cNvSpPr>
          <p:nvPr>
            <p:ph type="body" sz="half" idx="2"/>
          </p:nvPr>
        </p:nvSpPr>
        <p:spPr>
          <a:xfrm>
            <a:off x="630936" y="2807207"/>
            <a:ext cx="3705394" cy="3688427"/>
          </a:xfrm>
        </p:spPr>
        <p:txBody>
          <a:bodyPr vert="horz" lIns="91440" tIns="45720" rIns="91440" bIns="45720" rtlCol="0" anchor="t">
            <a:normAutofit lnSpcReduction="10000"/>
          </a:bodyPr>
          <a:lstStyle/>
          <a:p>
            <a:r>
              <a:rPr lang="en-US" sz="2800" dirty="0"/>
              <a:t>1.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zeilrace bij Australië is een echte traditie tijdens de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eindejaarsperiode</a:t>
            </a:r>
            <a:r>
              <a:rPr lang="nl-BE" sz="2800" dirty="0">
                <a:effectLst/>
                <a:latin typeface="Calibri" panose="020F0502020204030204" pitchFamily="34" charset="0"/>
                <a:ea typeface="Calibri" panose="020F0502020204030204" pitchFamily="34" charset="0"/>
                <a:cs typeface="Times New Roman" panose="02020603050405020304" pitchFamily="18" charset="0"/>
              </a:rPr>
              <a:t>. De race werd in 1945 voor het eerst georganiseerd. Wat is de naam van deze race en meteen ook de start- en eindplaats?</a:t>
            </a:r>
          </a:p>
          <a:p>
            <a:endParaRPr lang="en-US" sz="2200" dirty="0"/>
          </a:p>
        </p:txBody>
      </p:sp>
      <p:pic>
        <p:nvPicPr>
          <p:cNvPr id="6" name="Tijdelijke aanduiding voor inhoud 5" descr="Afbeelding met water, transport, buiten, vaartuig&#10;&#10;Automatisch gegenereerde beschrijving">
            <a:extLst>
              <a:ext uri="{FF2B5EF4-FFF2-40B4-BE49-F238E27FC236}">
                <a16:creationId xmlns:a16="http://schemas.microsoft.com/office/drawing/2014/main" id="{988565EF-7483-60D9-4BC8-186260E19B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87329"/>
            <a:ext cx="6903720" cy="3883342"/>
          </a:xfrm>
          <a:prstGeom prst="rect">
            <a:avLst/>
          </a:prstGeom>
        </p:spPr>
      </p:pic>
    </p:spTree>
    <p:extLst>
      <p:ext uri="{BB962C8B-B14F-4D97-AF65-F5344CB8AC3E}">
        <p14:creationId xmlns:p14="http://schemas.microsoft.com/office/powerpoint/2010/main" val="23757915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9004D99D-EED5-DE3F-C975-007AA59EE20C}"/>
              </a:ext>
            </a:extLst>
          </p:cNvPr>
          <p:cNvSpPr>
            <a:spLocks noGrp="1"/>
          </p:cNvSpPr>
          <p:nvPr>
            <p:ph type="body" sz="half" idx="2"/>
          </p:nvPr>
        </p:nvSpPr>
        <p:spPr>
          <a:xfrm>
            <a:off x="4965431" y="2438400"/>
            <a:ext cx="6586489" cy="3785419"/>
          </a:xfrm>
        </p:spPr>
        <p:txBody>
          <a:bodyPr vert="horz" lIns="91440" tIns="45720" rIns="91440" bIns="45720" rtlCol="0">
            <a:normAutofit/>
          </a:bodyPr>
          <a:lstStyle/>
          <a:p>
            <a:r>
              <a:rPr lang="en-US" sz="2800" dirty="0"/>
              <a:t>2. </a:t>
            </a:r>
            <a:r>
              <a:rPr lang="nl-BE" sz="2800" dirty="0">
                <a:effectLst/>
                <a:latin typeface="Calibri" panose="020F0502020204030204" pitchFamily="34" charset="0"/>
                <a:ea typeface="Calibri" panose="020F0502020204030204" pitchFamily="34" charset="0"/>
                <a:cs typeface="Times New Roman" panose="02020603050405020304" pitchFamily="18" charset="0"/>
              </a:rPr>
              <a:t>Momenteel loopt de quiz 1 Jaar Gratis op tv met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Kamal</a:t>
            </a:r>
            <a:r>
              <a:rPr lang="nl-BE" sz="2800" dirty="0">
                <a:effectLst/>
                <a:latin typeface="Calibri" panose="020F0502020204030204" pitchFamily="34" charset="0"/>
                <a:ea typeface="Calibri" panose="020F0502020204030204" pitchFamily="34" charset="0"/>
                <a:cs typeface="Times New Roman" panose="02020603050405020304" pitchFamily="18" charset="0"/>
              </a:rPr>
              <a: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Karmach</a:t>
            </a:r>
            <a:r>
              <a:rPr lang="nl-BE" sz="2800" dirty="0">
                <a:effectLst/>
                <a:latin typeface="Calibri" panose="020F0502020204030204" pitchFamily="34" charset="0"/>
                <a:ea typeface="Calibri" panose="020F0502020204030204" pitchFamily="34" charset="0"/>
                <a:cs typeface="Times New Roman" panose="02020603050405020304" pitchFamily="18" charset="0"/>
              </a:rPr>
              <a:t> als nieuwe presentator. Wie presenteerde het programma origineel, daarbij geflankeerd door Katja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Retsin</a:t>
            </a:r>
            <a:r>
              <a:rPr lang="nl-BE" sz="2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sz="2000" dirty="0"/>
          </a:p>
        </p:txBody>
      </p:sp>
      <p:pic>
        <p:nvPicPr>
          <p:cNvPr id="6" name="Tijdelijke aanduiding voor inhoud 5" descr="Afbeelding met persoon, binnen, transport, auto&#10;&#10;Automatisch gegenereerde beschrijving">
            <a:extLst>
              <a:ext uri="{FF2B5EF4-FFF2-40B4-BE49-F238E27FC236}">
                <a16:creationId xmlns:a16="http://schemas.microsoft.com/office/drawing/2014/main" id="{51B37D8C-E3A4-59A2-CD7E-81800BE0F8F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565" r="27315"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B33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705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buiten, persoon, menigte&#10;&#10;Automatisch gegenereerde beschrijving">
            <a:extLst>
              <a:ext uri="{FF2B5EF4-FFF2-40B4-BE49-F238E27FC236}">
                <a16:creationId xmlns:a16="http://schemas.microsoft.com/office/drawing/2014/main" id="{9DB7D400-31A0-096F-94D5-55669A8636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26" t="9091" r="17149" b="-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jdelijke aanduiding voor tekst 3">
            <a:extLst>
              <a:ext uri="{FF2B5EF4-FFF2-40B4-BE49-F238E27FC236}">
                <a16:creationId xmlns:a16="http://schemas.microsoft.com/office/drawing/2014/main" id="{CE3E87EC-A92E-A31C-0A98-4C397EACC5DE}"/>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r>
              <a:rPr lang="en-US" sz="2800" dirty="0"/>
              <a:t>3.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internationale activistische beweging verzet zich tegen de klimaatverandering en het verlies aan biodiversiteit. Hoe heet deze radicale klimaatgroep?</a:t>
            </a:r>
          </a:p>
          <a:p>
            <a:endParaRPr lang="en-US" sz="1700" dirty="0"/>
          </a:p>
        </p:txBody>
      </p:sp>
    </p:spTree>
    <p:extLst>
      <p:ext uri="{BB962C8B-B14F-4D97-AF65-F5344CB8AC3E}">
        <p14:creationId xmlns:p14="http://schemas.microsoft.com/office/powerpoint/2010/main" val="27767587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buiten&#10;&#10;Automatisch gegenereerde beschrijving">
            <a:extLst>
              <a:ext uri="{FF2B5EF4-FFF2-40B4-BE49-F238E27FC236}">
                <a16:creationId xmlns:a16="http://schemas.microsoft.com/office/drawing/2014/main" id="{4C0D762E-00C8-1C36-DFE3-14A487B88E2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256" r="3305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117203D5-C0EB-8A2E-5C94-9D70CC9104AD}"/>
              </a:ext>
            </a:extLst>
          </p:cNvPr>
          <p:cNvSpPr>
            <a:spLocks noGrp="1"/>
          </p:cNvSpPr>
          <p:nvPr>
            <p:ph type="body" sz="half" idx="2"/>
          </p:nvPr>
        </p:nvSpPr>
        <p:spPr>
          <a:xfrm>
            <a:off x="5297762" y="2706624"/>
            <a:ext cx="6251110" cy="3483864"/>
          </a:xfrm>
        </p:spPr>
        <p:txBody>
          <a:bodyPr vert="horz" lIns="91440" tIns="45720" rIns="91440" bIns="45720" rtlCol="0">
            <a:normAutofit/>
          </a:bodyPr>
          <a:lstStyle/>
          <a:p>
            <a:r>
              <a:rPr lang="en-US" sz="2800" dirty="0"/>
              <a:t>4.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Russische enclave wordt omsloten door Polen en Litouwen en is met 15.000 km</a:t>
            </a:r>
            <a:r>
              <a:rPr lang="nl-BE" sz="28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nl-BE" sz="2800" dirty="0">
                <a:effectLst/>
                <a:latin typeface="Calibri" panose="020F0502020204030204" pitchFamily="34" charset="0"/>
                <a:ea typeface="Calibri" panose="020F0502020204030204" pitchFamily="34" charset="0"/>
                <a:cs typeface="Times New Roman" panose="02020603050405020304" pitchFamily="18" charset="0"/>
              </a:rPr>
              <a:t> een van de kleinste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oblasten</a:t>
            </a:r>
            <a:r>
              <a:rPr lang="nl-BE" sz="2800" dirty="0">
                <a:effectLst/>
                <a:latin typeface="Calibri" panose="020F0502020204030204" pitchFamily="34" charset="0"/>
                <a:ea typeface="Calibri" panose="020F0502020204030204" pitchFamily="34" charset="0"/>
                <a:cs typeface="Times New Roman" panose="02020603050405020304" pitchFamily="18" charset="0"/>
              </a:rPr>
              <a:t> van de Russische Federatie. Het gebied behoorde tot 1945 tot het Duitse Oost-Pruisen en zou kernwapens huisvesten. Hoe heet dit gebied?</a:t>
            </a:r>
          </a:p>
          <a:p>
            <a:endParaRPr lang="en-US" sz="2200" dirty="0"/>
          </a:p>
        </p:txBody>
      </p:sp>
    </p:spTree>
    <p:extLst>
      <p:ext uri="{BB962C8B-B14F-4D97-AF65-F5344CB8AC3E}">
        <p14:creationId xmlns:p14="http://schemas.microsoft.com/office/powerpoint/2010/main" val="29905690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23143B2F-BABF-E003-EF01-0383B7882291}"/>
              </a:ext>
            </a:extLst>
          </p:cNvPr>
          <p:cNvSpPr>
            <a:spLocks noGrp="1"/>
          </p:cNvSpPr>
          <p:nvPr>
            <p:ph type="body" sz="half" idx="2"/>
          </p:nvPr>
        </p:nvSpPr>
        <p:spPr>
          <a:xfrm>
            <a:off x="395925" y="2699625"/>
            <a:ext cx="4091233" cy="4050793"/>
          </a:xfrm>
        </p:spPr>
        <p:txBody>
          <a:bodyPr vert="horz" lIns="91440" tIns="45720" rIns="91440" bIns="45720" rtlCol="0" anchor="t">
            <a:normAutofit fontScale="92500"/>
          </a:bodyPr>
          <a:lstStyle/>
          <a:p>
            <a:r>
              <a:rPr lang="en-US" sz="2800" dirty="0"/>
              <a:t>5. </a:t>
            </a:r>
            <a:r>
              <a:rPr lang="nl-BE" sz="2800" dirty="0">
                <a:effectLst/>
                <a:latin typeface="Calibri" panose="020F0502020204030204" pitchFamily="34" charset="0"/>
                <a:ea typeface="Calibri" panose="020F0502020204030204" pitchFamily="34" charset="0"/>
                <a:cs typeface="Times New Roman" panose="02020603050405020304" pitchFamily="18" charset="0"/>
              </a:rPr>
              <a:t>Voor de Belgen was het een bijzonder succesvol filmfestival van Cannes afgelopen jaar. Naast Lukas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Dhont</a:t>
            </a:r>
            <a:r>
              <a:rPr lang="nl-BE" sz="2800" dirty="0">
                <a:effectLst/>
                <a:latin typeface="Calibri" panose="020F0502020204030204" pitchFamily="34" charset="0"/>
                <a:ea typeface="Calibri" panose="020F0502020204030204" pitchFamily="34" charset="0"/>
                <a:cs typeface="Times New Roman" panose="02020603050405020304" pitchFamily="18" charset="0"/>
              </a:rPr>
              <a:t> met Close en de broers Dardenne vielen ook Felix Van Groeningen en Charlotte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Vandermeersch</a:t>
            </a:r>
            <a:r>
              <a:rPr lang="nl-BE" sz="2800" dirty="0">
                <a:effectLst/>
                <a:latin typeface="Calibri" panose="020F0502020204030204" pitchFamily="34" charset="0"/>
                <a:ea typeface="Calibri" panose="020F0502020204030204" pitchFamily="34" charset="0"/>
                <a:cs typeface="Times New Roman" panose="02020603050405020304" pitchFamily="18" charset="0"/>
              </a:rPr>
              <a:t> er in de prijzen. Voor welke Italiaanse coproductie wonnen zij de juryprijs?</a:t>
            </a:r>
          </a:p>
          <a:p>
            <a:endParaRPr lang="en-US" sz="2200" dirty="0"/>
          </a:p>
        </p:txBody>
      </p:sp>
      <p:pic>
        <p:nvPicPr>
          <p:cNvPr id="6" name="Tijdelijke aanduiding voor inhoud 5" descr="Afbeelding met persoon&#10;&#10;Automatisch gegenereerde beschrijving">
            <a:extLst>
              <a:ext uri="{FF2B5EF4-FFF2-40B4-BE49-F238E27FC236}">
                <a16:creationId xmlns:a16="http://schemas.microsoft.com/office/drawing/2014/main" id="{D918E5FB-DBA2-524C-D669-56A32021E9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24883"/>
            <a:ext cx="6903720" cy="4608233"/>
          </a:xfrm>
          <a:prstGeom prst="rect">
            <a:avLst/>
          </a:prstGeom>
        </p:spPr>
      </p:pic>
    </p:spTree>
    <p:extLst>
      <p:ext uri="{BB962C8B-B14F-4D97-AF65-F5344CB8AC3E}">
        <p14:creationId xmlns:p14="http://schemas.microsoft.com/office/powerpoint/2010/main" val="28288809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2664389E-9143-F5F8-52D6-FA6AC3DE956A}"/>
              </a:ext>
            </a:extLst>
          </p:cNvPr>
          <p:cNvSpPr>
            <a:spLocks noGrp="1"/>
          </p:cNvSpPr>
          <p:nvPr>
            <p:ph type="body" sz="half" idx="2"/>
          </p:nvPr>
        </p:nvSpPr>
        <p:spPr>
          <a:xfrm>
            <a:off x="4965431" y="2438400"/>
            <a:ext cx="6586489" cy="3785419"/>
          </a:xfrm>
        </p:spPr>
        <p:txBody>
          <a:bodyPr vert="horz" lIns="91440" tIns="45720" rIns="91440" bIns="45720" rtlCol="0">
            <a:normAutofit/>
          </a:bodyPr>
          <a:lstStyle/>
          <a:p>
            <a:r>
              <a:rPr lang="en-US" sz="2800" dirty="0"/>
              <a:t>6. </a:t>
            </a:r>
            <a:r>
              <a:rPr lang="nl-BE" sz="2800" dirty="0">
                <a:effectLst/>
                <a:latin typeface="Calibri" panose="020F0502020204030204" pitchFamily="34" charset="0"/>
                <a:ea typeface="Calibri" panose="020F0502020204030204" pitchFamily="34" charset="0"/>
                <a:cs typeface="Times New Roman" panose="02020603050405020304" pitchFamily="18" charset="0"/>
              </a:rPr>
              <a:t>Deze salade met selderij, appel, mayonaise en citroensap werd voor het eerst gemaakt in een hotel in New York, waar de salade ook haar naam aan ontleend heeft. Later werden er walnoten aan het recept toegevoegd en tegenwoordig worden er ook vaak rozijnen bij geserveerd. Wat is de naam van deze salade?</a:t>
            </a:r>
          </a:p>
          <a:p>
            <a:endParaRPr lang="en-US" sz="2000" dirty="0"/>
          </a:p>
        </p:txBody>
      </p:sp>
      <p:pic>
        <p:nvPicPr>
          <p:cNvPr id="6" name="Tijdelijke aanduiding voor inhoud 5" descr="Afbeelding met bord, voedsel, wit, schotel&#10;&#10;Automatisch gegenereerde beschrijving">
            <a:extLst>
              <a:ext uri="{FF2B5EF4-FFF2-40B4-BE49-F238E27FC236}">
                <a16:creationId xmlns:a16="http://schemas.microsoft.com/office/drawing/2014/main" id="{BE82D84C-51F4-9D09-8F2A-207C5C3107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976" r="22904"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7C72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488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a:extLst>
              <a:ext uri="{FF2B5EF4-FFF2-40B4-BE49-F238E27FC236}">
                <a16:creationId xmlns:a16="http://schemas.microsoft.com/office/drawing/2014/main" id="{6C542C21-DFBD-343E-CFF5-E57C6507E5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882" b="-1"/>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jdelijke aanduiding voor tekst 3">
            <a:extLst>
              <a:ext uri="{FF2B5EF4-FFF2-40B4-BE49-F238E27FC236}">
                <a16:creationId xmlns:a16="http://schemas.microsoft.com/office/drawing/2014/main" id="{D188F379-0B64-CCC3-7103-174D6AF2F232}"/>
              </a:ext>
            </a:extLst>
          </p:cNvPr>
          <p:cNvSpPr>
            <a:spLocks noGrp="1"/>
          </p:cNvSpPr>
          <p:nvPr>
            <p:ph type="body" sz="half" idx="2"/>
          </p:nvPr>
        </p:nvSpPr>
        <p:spPr>
          <a:xfrm>
            <a:off x="838200" y="2434201"/>
            <a:ext cx="3822189" cy="3742762"/>
          </a:xfrm>
        </p:spPr>
        <p:txBody>
          <a:bodyPr vert="horz" lIns="91440" tIns="45720" rIns="91440" bIns="45720" rtlCol="0">
            <a:normAutofit/>
          </a:bodyPr>
          <a:lstStyle/>
          <a:p>
            <a:r>
              <a:rPr lang="en-US" sz="2800" dirty="0"/>
              <a:t>7. </a:t>
            </a:r>
            <a:r>
              <a:rPr lang="nl-BE" sz="2800" dirty="0">
                <a:effectLst/>
                <a:latin typeface="Calibri" panose="020F0502020204030204" pitchFamily="34" charset="0"/>
                <a:ea typeface="Calibri" panose="020F0502020204030204" pitchFamily="34" charset="0"/>
                <a:cs typeface="Times New Roman" panose="02020603050405020304" pitchFamily="18" charset="0"/>
              </a:rPr>
              <a:t>Op 1 januari van dit jaar werd voor het eerst sinds 2015 een nieuw land toegevoegd aan de eurozone. Welk land?</a:t>
            </a:r>
          </a:p>
          <a:p>
            <a:endParaRPr lang="en-US" sz="2000" dirty="0"/>
          </a:p>
        </p:txBody>
      </p:sp>
    </p:spTree>
    <p:extLst>
      <p:ext uri="{BB962C8B-B14F-4D97-AF65-F5344CB8AC3E}">
        <p14:creationId xmlns:p14="http://schemas.microsoft.com/office/powerpoint/2010/main" val="4137321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B8464F7F-6829-3079-28F8-52BAF822FEA7}"/>
              </a:ext>
            </a:extLst>
          </p:cNvPr>
          <p:cNvSpPr>
            <a:spLocks noGrp="1"/>
          </p:cNvSpPr>
          <p:nvPr>
            <p:ph type="body" sz="half" idx="2"/>
          </p:nvPr>
        </p:nvSpPr>
        <p:spPr>
          <a:xfrm>
            <a:off x="640080" y="2872898"/>
            <a:ext cx="4243589" cy="3857839"/>
          </a:xfrm>
        </p:spPr>
        <p:txBody>
          <a:bodyPr vert="horz" lIns="91440" tIns="45720" rIns="91440" bIns="45720" rtlCol="0">
            <a:normAutofit lnSpcReduction="10000"/>
          </a:bodyPr>
          <a:lstStyle/>
          <a:p>
            <a:r>
              <a:rPr lang="en-US" sz="2800" dirty="0"/>
              <a:t>8. </a:t>
            </a:r>
            <a:r>
              <a:rPr lang="nl-BE" sz="2800" dirty="0">
                <a:effectLst/>
                <a:latin typeface="Calibri" panose="020F0502020204030204" pitchFamily="34" charset="0"/>
                <a:ea typeface="Calibri" panose="020F0502020204030204" pitchFamily="34" charset="0"/>
                <a:cs typeface="Times New Roman" panose="02020603050405020304" pitchFamily="18" charset="0"/>
              </a:rPr>
              <a:t>De </a:t>
            </a:r>
            <a:r>
              <a:rPr lang="nl-BE" sz="2800" dirty="0">
                <a:latin typeface="Calibri" panose="020F0502020204030204" pitchFamily="34" charset="0"/>
                <a:ea typeface="Calibri" panose="020F0502020204030204" pitchFamily="34" charset="0"/>
                <a:cs typeface="Times New Roman" panose="02020603050405020304" pitchFamily="18" charset="0"/>
              </a:rPr>
              <a:t>Reich</a:t>
            </a:r>
            <a:r>
              <a:rPr lang="nl-BE" sz="2800" dirty="0">
                <a:effectLst/>
                <a:latin typeface="Calibri" panose="020F0502020204030204" pitchFamily="34" charset="0"/>
                <a:ea typeface="Calibri" panose="020F0502020204030204" pitchFamily="34" charset="0"/>
                <a:cs typeface="Times New Roman" panose="02020603050405020304" pitchFamily="18" charset="0"/>
              </a:rPr>
              <a:t>stag is tegenwoordig een van de toeristische trekpleisters in Berlijn. Het is pas sinds 1999 dat het Duits parlement opnieuw in Berlijn zetelt. In welke Duitse stad zetelde de parlementsleden voordien in het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Bundeshaus</a:t>
            </a:r>
            <a:r>
              <a:rPr lang="nl-BE" sz="2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sz="2200" dirty="0"/>
          </a:p>
        </p:txBody>
      </p:sp>
      <p:pic>
        <p:nvPicPr>
          <p:cNvPr id="6" name="Tijdelijke aanduiding voor inhoud 5" descr="Afbeelding met lucht, buiten, gebouw, oud&#10;&#10;Automatisch gegenereerde beschrijving">
            <a:extLst>
              <a:ext uri="{FF2B5EF4-FFF2-40B4-BE49-F238E27FC236}">
                <a16:creationId xmlns:a16="http://schemas.microsoft.com/office/drawing/2014/main" id="{80FE4890-11C2-23B2-AEFA-DFA5D5549C1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906" r="1286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86593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zoogdier, haasachtigen&#10;&#10;Automatisch gegenereerde beschrijving">
            <a:extLst>
              <a:ext uri="{FF2B5EF4-FFF2-40B4-BE49-F238E27FC236}">
                <a16:creationId xmlns:a16="http://schemas.microsoft.com/office/drawing/2014/main" id="{17D36EFE-2A09-86D6-ECEC-58C3DA3658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522" r="212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1C894417-7D1B-5B20-824F-E9DC31B4DE4D}"/>
              </a:ext>
            </a:extLst>
          </p:cNvPr>
          <p:cNvSpPr>
            <a:spLocks noGrp="1"/>
          </p:cNvSpPr>
          <p:nvPr>
            <p:ph type="body" sz="half" idx="2"/>
          </p:nvPr>
        </p:nvSpPr>
        <p:spPr>
          <a:xfrm>
            <a:off x="5297762" y="2706624"/>
            <a:ext cx="6251110" cy="3483864"/>
          </a:xfrm>
        </p:spPr>
        <p:txBody>
          <a:bodyPr vert="horz" lIns="91440" tIns="45720" rIns="91440" bIns="45720" rtlCol="0">
            <a:normAutofit/>
          </a:bodyPr>
          <a:lstStyle/>
          <a:p>
            <a:r>
              <a:rPr lang="en-US" sz="2800" dirty="0"/>
              <a:t>9. </a:t>
            </a:r>
            <a:r>
              <a:rPr lang="nl-BE" sz="2800" dirty="0">
                <a:effectLst/>
                <a:latin typeface="Calibri" panose="020F0502020204030204" pitchFamily="34" charset="0"/>
                <a:ea typeface="Calibri" panose="020F0502020204030204" pitchFamily="34" charset="0"/>
                <a:cs typeface="Times New Roman" panose="02020603050405020304" pitchFamily="18" charset="0"/>
              </a:rPr>
              <a:t>Het werk van deze Britse schrijfster en illustratrice van kinderboeken komt nog altijd talrijke huiskamers binnen dankzij haar figuurtje Peter </a:t>
            </a:r>
            <a:r>
              <a:rPr lang="nl-BE" sz="2800" dirty="0" err="1">
                <a:effectLst/>
                <a:latin typeface="Calibri" panose="020F0502020204030204" pitchFamily="34" charset="0"/>
                <a:ea typeface="Calibri" panose="020F0502020204030204" pitchFamily="34" charset="0"/>
                <a:cs typeface="Times New Roman" panose="02020603050405020304" pitchFamily="18" charset="0"/>
              </a:rPr>
              <a:t>Rabbit</a:t>
            </a:r>
            <a:r>
              <a:rPr lang="nl-BE" sz="2800" dirty="0">
                <a:effectLst/>
                <a:latin typeface="Calibri" panose="020F0502020204030204" pitchFamily="34" charset="0"/>
                <a:ea typeface="Calibri" panose="020F0502020204030204" pitchFamily="34" charset="0"/>
                <a:cs typeface="Times New Roman" panose="02020603050405020304" pitchFamily="18" charset="0"/>
              </a:rPr>
              <a:t> of Pieter Konijn. Naast auteur was deze opmerkelijke vrouw ook wetenschapster en natuurbeschermster in het begin van de twintigste eeuw. Haar naam?</a:t>
            </a:r>
          </a:p>
          <a:p>
            <a:endParaRPr lang="en-US" sz="2200" dirty="0"/>
          </a:p>
        </p:txBody>
      </p:sp>
    </p:spTree>
    <p:extLst>
      <p:ext uri="{BB962C8B-B14F-4D97-AF65-F5344CB8AC3E}">
        <p14:creationId xmlns:p14="http://schemas.microsoft.com/office/powerpoint/2010/main" val="39199610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ijdelijke aanduiding voor inhoud 5" descr="Afbeelding met persoon, poseren, staand, gekleed&#10;&#10;Automatisch gegenereerde beschrijving">
            <a:extLst>
              <a:ext uri="{FF2B5EF4-FFF2-40B4-BE49-F238E27FC236}">
                <a16:creationId xmlns:a16="http://schemas.microsoft.com/office/drawing/2014/main" id="{5B34A48C-618A-F9D4-8769-0242FA1001F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04885" y="965199"/>
            <a:ext cx="3289174" cy="4927602"/>
          </a:xfrm>
          <a:prstGeom prst="rect">
            <a:avLst/>
          </a:prstGeom>
        </p:spPr>
      </p:pic>
      <p:sp>
        <p:nvSpPr>
          <p:cNvPr id="13" name="Freeform: Shape 12">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1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tekst 3">
            <a:extLst>
              <a:ext uri="{FF2B5EF4-FFF2-40B4-BE49-F238E27FC236}">
                <a16:creationId xmlns:a16="http://schemas.microsoft.com/office/drawing/2014/main" id="{EFAF5D30-B2AC-6AC4-A5AE-65FA14911BFE}"/>
              </a:ext>
            </a:extLst>
          </p:cNvPr>
          <p:cNvSpPr>
            <a:spLocks noGrp="1"/>
          </p:cNvSpPr>
          <p:nvPr>
            <p:ph type="body" sz="half" idx="2"/>
          </p:nvPr>
        </p:nvSpPr>
        <p:spPr>
          <a:xfrm>
            <a:off x="5759354" y="2798064"/>
            <a:ext cx="5461095" cy="3417611"/>
          </a:xfrm>
        </p:spPr>
        <p:txBody>
          <a:bodyPr vert="horz" lIns="91440" tIns="45720" rIns="91440" bIns="45720" rtlCol="0" anchor="t">
            <a:normAutofit/>
          </a:bodyPr>
          <a:lstStyle/>
          <a:p>
            <a:r>
              <a:rPr lang="en-US" sz="2800" dirty="0">
                <a:solidFill>
                  <a:srgbClr val="FFFFFF"/>
                </a:solidFill>
              </a:rPr>
              <a:t>10. </a:t>
            </a:r>
            <a:r>
              <a:rPr lang="en-US" sz="2800" dirty="0" err="1">
                <a:solidFill>
                  <a:srgbClr val="FFFFFF"/>
                </a:solidFill>
              </a:rPr>
              <a:t>Deze</a:t>
            </a:r>
            <a:r>
              <a:rPr lang="en-US" sz="2800" dirty="0">
                <a:solidFill>
                  <a:srgbClr val="FFFFFF"/>
                </a:solidFill>
              </a:rPr>
              <a:t> </a:t>
            </a:r>
            <a:r>
              <a:rPr lang="en-US" sz="2800" dirty="0" err="1">
                <a:solidFill>
                  <a:srgbClr val="FFFFFF"/>
                </a:solidFill>
              </a:rPr>
              <a:t>Australische</a:t>
            </a:r>
            <a:r>
              <a:rPr lang="en-US" sz="2800" dirty="0">
                <a:solidFill>
                  <a:srgbClr val="FFFFFF"/>
                </a:solidFill>
              </a:rPr>
              <a:t> band was </a:t>
            </a:r>
            <a:r>
              <a:rPr lang="en-US" sz="2800" dirty="0" err="1">
                <a:solidFill>
                  <a:srgbClr val="FFFFFF"/>
                </a:solidFill>
              </a:rPr>
              <a:t>eind</a:t>
            </a:r>
            <a:r>
              <a:rPr lang="en-US" sz="2800" dirty="0">
                <a:solidFill>
                  <a:srgbClr val="FFFFFF"/>
                </a:solidFill>
              </a:rPr>
              <a:t> </a:t>
            </a:r>
            <a:r>
              <a:rPr lang="en-US" sz="2800" dirty="0" err="1">
                <a:solidFill>
                  <a:srgbClr val="FFFFFF"/>
                </a:solidFill>
              </a:rPr>
              <a:t>jaren</a:t>
            </a:r>
            <a:r>
              <a:rPr lang="en-US" sz="2800" dirty="0">
                <a:solidFill>
                  <a:srgbClr val="FFFFFF"/>
                </a:solidFill>
              </a:rPr>
              <a:t> </a:t>
            </a:r>
            <a:r>
              <a:rPr lang="en-US" sz="2800" dirty="0" err="1">
                <a:solidFill>
                  <a:srgbClr val="FFFFFF"/>
                </a:solidFill>
              </a:rPr>
              <a:t>tachtig</a:t>
            </a:r>
            <a:r>
              <a:rPr lang="en-US" sz="2800" dirty="0">
                <a:solidFill>
                  <a:srgbClr val="FFFFFF"/>
                </a:solidFill>
              </a:rPr>
              <a:t> </a:t>
            </a:r>
            <a:r>
              <a:rPr lang="en-US" sz="2800" dirty="0" err="1">
                <a:solidFill>
                  <a:srgbClr val="FFFFFF"/>
                </a:solidFill>
              </a:rPr>
              <a:t>en</a:t>
            </a:r>
            <a:r>
              <a:rPr lang="en-US" sz="2800" dirty="0">
                <a:solidFill>
                  <a:srgbClr val="FFFFFF"/>
                </a:solidFill>
              </a:rPr>
              <a:t> begin </a:t>
            </a:r>
            <a:r>
              <a:rPr lang="en-US" sz="2800" dirty="0" err="1">
                <a:solidFill>
                  <a:srgbClr val="FFFFFF"/>
                </a:solidFill>
              </a:rPr>
              <a:t>jaren</a:t>
            </a:r>
            <a:r>
              <a:rPr lang="en-US" sz="2800" dirty="0">
                <a:solidFill>
                  <a:srgbClr val="FFFFFF"/>
                </a:solidFill>
              </a:rPr>
              <a:t> </a:t>
            </a:r>
            <a:r>
              <a:rPr lang="en-US" sz="2800" dirty="0" err="1">
                <a:solidFill>
                  <a:srgbClr val="FFFFFF"/>
                </a:solidFill>
              </a:rPr>
              <a:t>negentig</a:t>
            </a:r>
            <a:r>
              <a:rPr lang="en-US" sz="2800" dirty="0">
                <a:solidFill>
                  <a:srgbClr val="FFFFFF"/>
                </a:solidFill>
              </a:rPr>
              <a:t> </a:t>
            </a:r>
            <a:r>
              <a:rPr lang="en-US" sz="2800" dirty="0" err="1">
                <a:solidFill>
                  <a:srgbClr val="FFFFFF"/>
                </a:solidFill>
              </a:rPr>
              <a:t>wereldwijd</a:t>
            </a:r>
            <a:r>
              <a:rPr lang="en-US" sz="2800" dirty="0">
                <a:solidFill>
                  <a:srgbClr val="FFFFFF"/>
                </a:solidFill>
              </a:rPr>
              <a:t> </a:t>
            </a:r>
            <a:r>
              <a:rPr lang="en-US" sz="2800" dirty="0" err="1">
                <a:solidFill>
                  <a:srgbClr val="FFFFFF"/>
                </a:solidFill>
              </a:rPr>
              <a:t>succesvol</a:t>
            </a:r>
            <a:r>
              <a:rPr lang="en-US" sz="2800" dirty="0">
                <a:solidFill>
                  <a:srgbClr val="FFFFFF"/>
                </a:solidFill>
              </a:rPr>
              <a:t> met </a:t>
            </a:r>
            <a:r>
              <a:rPr lang="en-US" sz="2800" dirty="0" err="1">
                <a:solidFill>
                  <a:srgbClr val="FFFFFF"/>
                </a:solidFill>
              </a:rPr>
              <a:t>hun</a:t>
            </a:r>
            <a:r>
              <a:rPr lang="en-US" sz="2800" dirty="0">
                <a:solidFill>
                  <a:srgbClr val="FFFFFF"/>
                </a:solidFill>
              </a:rPr>
              <a:t> </a:t>
            </a:r>
            <a:r>
              <a:rPr lang="en-US" sz="2800" dirty="0" err="1">
                <a:solidFill>
                  <a:srgbClr val="FFFFFF"/>
                </a:solidFill>
              </a:rPr>
              <a:t>poprockhits</a:t>
            </a:r>
            <a:r>
              <a:rPr lang="en-US" sz="2800" dirty="0">
                <a:solidFill>
                  <a:srgbClr val="FFFFFF"/>
                </a:solidFill>
              </a:rPr>
              <a:t> </a:t>
            </a:r>
            <a:r>
              <a:rPr lang="en-US" sz="2800" dirty="0" err="1">
                <a:solidFill>
                  <a:srgbClr val="FFFFFF"/>
                </a:solidFill>
              </a:rPr>
              <a:t>als</a:t>
            </a:r>
            <a:r>
              <a:rPr lang="en-US" sz="2800" dirty="0">
                <a:solidFill>
                  <a:srgbClr val="FFFFFF"/>
                </a:solidFill>
              </a:rPr>
              <a:t> Don’t Dream it’s Over, Into Temptation, Weather with You </a:t>
            </a:r>
            <a:r>
              <a:rPr lang="en-US" sz="2800" dirty="0" err="1">
                <a:solidFill>
                  <a:srgbClr val="FFFFFF"/>
                </a:solidFill>
              </a:rPr>
              <a:t>en</a:t>
            </a:r>
            <a:r>
              <a:rPr lang="en-US" sz="2800" dirty="0">
                <a:solidFill>
                  <a:srgbClr val="FFFFFF"/>
                </a:solidFill>
              </a:rPr>
              <a:t> Four Seasons in One Day. Hoe </a:t>
            </a:r>
            <a:r>
              <a:rPr lang="en-US" sz="2800" dirty="0" err="1">
                <a:solidFill>
                  <a:srgbClr val="FFFFFF"/>
                </a:solidFill>
              </a:rPr>
              <a:t>heet</a:t>
            </a:r>
            <a:r>
              <a:rPr lang="en-US" sz="2800" dirty="0">
                <a:solidFill>
                  <a:srgbClr val="FFFFFF"/>
                </a:solidFill>
              </a:rPr>
              <a:t> </a:t>
            </a:r>
            <a:r>
              <a:rPr lang="en-US" sz="2800" dirty="0" err="1">
                <a:solidFill>
                  <a:srgbClr val="FFFFFF"/>
                </a:solidFill>
              </a:rPr>
              <a:t>deze</a:t>
            </a:r>
            <a:r>
              <a:rPr lang="en-US" sz="2800" dirty="0">
                <a:solidFill>
                  <a:srgbClr val="FFFFFF"/>
                </a:solidFill>
              </a:rPr>
              <a:t> band?</a:t>
            </a:r>
          </a:p>
        </p:txBody>
      </p:sp>
      <p:pic>
        <p:nvPicPr>
          <p:cNvPr id="7" name="ronde 8">
            <a:hlinkClick r:id="" action="ppaction://media"/>
            <a:extLst>
              <a:ext uri="{FF2B5EF4-FFF2-40B4-BE49-F238E27FC236}">
                <a16:creationId xmlns:a16="http://schemas.microsoft.com/office/drawing/2014/main" id="{861B9103-4880-E093-F29C-F09D4D5F14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67962" y="5805793"/>
            <a:ext cx="487363" cy="487363"/>
          </a:xfrm>
          <a:prstGeom prst="rect">
            <a:avLst/>
          </a:prstGeom>
        </p:spPr>
      </p:pic>
    </p:spTree>
    <p:extLst>
      <p:ext uri="{BB962C8B-B14F-4D97-AF65-F5344CB8AC3E}">
        <p14:creationId xmlns:p14="http://schemas.microsoft.com/office/powerpoint/2010/main" val="297611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0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3787</Words>
  <Application>Microsoft Office PowerPoint</Application>
  <PresentationFormat>Breedbeeld</PresentationFormat>
  <Paragraphs>275</Paragraphs>
  <Slides>107</Slides>
  <Notes>2</Notes>
  <HiddenSlides>0</HiddenSlides>
  <MMClips>8</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107</vt:i4>
      </vt:variant>
    </vt:vector>
  </HeadingPairs>
  <TitlesOfParts>
    <vt:vector size="111" baseType="lpstr">
      <vt:lpstr>Arial</vt:lpstr>
      <vt:lpstr>Calibri</vt:lpstr>
      <vt:lpstr>Calibri Light</vt:lpstr>
      <vt:lpstr>Kantoorthema</vt:lpstr>
      <vt:lpstr>PowerPoint-presentatie</vt:lpstr>
      <vt:lpstr>Ronde 1</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Ronde 1 antwoorden</vt:lpstr>
      <vt:lpstr>Ronde 2</vt:lpstr>
      <vt:lpstr>2. Het derde seizoen van The Masked Singer is op dit moment weer een grote hit.  Wie zat er vorig seizoen in het pak van de Cycloop?</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Tussenronde 1 wordt uitgedeeld</vt:lpstr>
      <vt:lpstr>Ronde 2 antwoorden</vt:lpstr>
      <vt:lpstr>Ronde 3</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Ronde 3 antwoorden</vt:lpstr>
      <vt:lpstr>Ronde 4</vt:lpstr>
      <vt:lpstr>PowerPoint-presentatie</vt:lpstr>
      <vt:lpstr>PowerPoint-presentatie</vt:lpstr>
      <vt:lpstr>PowerPoint-presentatie</vt:lpstr>
      <vt:lpstr>PowerPoint-presentatie</vt:lpstr>
      <vt:lpstr>PowerPoint-presentatie</vt:lpstr>
      <vt:lpstr>7. Afgelopen zomer nam het Amerikaanse Hooggerechtshof afstand van een belangrijk arrest uit 1973, waardoor staten abortus opnieuw strafbaar kunnen stellen.  Hoe heet dit arrest over de abortuswetgeving? </vt:lpstr>
      <vt:lpstr>PowerPoint-presentatie</vt:lpstr>
      <vt:lpstr>PowerPoint-presentatie</vt:lpstr>
      <vt:lpstr>PowerPoint-presentatie</vt:lpstr>
      <vt:lpstr>Tussenronde 1 wordt opgehaald</vt:lpstr>
      <vt:lpstr>Ronde 4 antwoorden</vt:lpstr>
      <vt:lpstr>Pauze</vt:lpstr>
      <vt:lpstr>PowerPoint-presentatie</vt:lpstr>
      <vt:lpstr>Tussenstand</vt:lpstr>
      <vt:lpstr>Tussenronde 1 antwoorden</vt:lpstr>
      <vt:lpstr>Tussenronde 1 antwoorden</vt:lpstr>
      <vt:lpstr>Ronde 5</vt:lpstr>
      <vt:lpstr>PowerPoint-presentatie</vt:lpstr>
      <vt:lpstr>PowerPoint-presentatie</vt:lpstr>
      <vt:lpstr>4. We zoeken de langste rivier van Italië die door Noord-Italië stroomt langs onder andere Turijn en Piacenza naar de Adriatische Zee. Afgelopen zomer stond de rivier door de droogte historische laag.  Wat is de naam van deze rivier? </vt:lpstr>
      <vt:lpstr>PowerPoint-presentatie</vt:lpstr>
      <vt:lpstr>PowerPoint-presentatie</vt:lpstr>
      <vt:lpstr>PowerPoint-presentatie</vt:lpstr>
      <vt:lpstr>8. Onlangs kwam de Guldensporenslag nog uitgebreid aan bod in het programma ‘Het verhaal van Vlaanderen’. Tegen welke Franse koning nam het Vlaamse volksleger onder leiding van Pieter De Coninck het in 1302 op? </vt:lpstr>
      <vt:lpstr>PowerPoint-presentatie</vt:lpstr>
      <vt:lpstr>PowerPoint-presentatie</vt:lpstr>
      <vt:lpstr>Ronde 5 antwoorden</vt:lpstr>
      <vt:lpstr>Ronde 6</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Fotoronde wordt uitgedeeld</vt:lpstr>
      <vt:lpstr>Ronde 6 antwoorden</vt:lpstr>
      <vt:lpstr>Ronde 7</vt:lpstr>
      <vt:lpstr>PowerPoint-presentatie</vt:lpstr>
      <vt:lpstr>PowerPoint-presentatie</vt:lpstr>
      <vt:lpstr>4. Indonesië is volop bezig met het bouwen van een nieuwe hoofdstad, maar voorlopig is dat nog steeds Jakarta. Wat was de naam van de stad toen Indonesië een Nederlandse kolonie was? </vt:lpstr>
      <vt:lpstr>PowerPoint-presentatie</vt:lpstr>
      <vt:lpstr>PowerPoint-presentatie</vt:lpstr>
      <vt:lpstr>PowerPoint-presentatie</vt:lpstr>
      <vt:lpstr>PowerPoint-presentatie</vt:lpstr>
      <vt:lpstr>PowerPoint-presentatie</vt:lpstr>
      <vt:lpstr>PowerPoint-presentatie</vt:lpstr>
      <vt:lpstr>PowerPoint-presentatie</vt:lpstr>
      <vt:lpstr>Ronde 7 antwoorden</vt:lpstr>
      <vt:lpstr>Ronde 8</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Fotoronde wordt opgehaald</vt:lpstr>
      <vt:lpstr>Ronde 8 antwoorden</vt:lpstr>
      <vt:lpstr>Memory-alfabetronde</vt:lpstr>
      <vt:lpstr>PowerPoint-presentatie</vt:lpstr>
      <vt:lpstr>Alfabetronde antwoorden</vt:lpstr>
      <vt:lpstr>Fotoronde antwoorden</vt:lpstr>
      <vt:lpstr>PowerPoint-presentatie</vt:lpstr>
      <vt:lpstr>Eindstand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Elke Mostinckx</dc:creator>
  <cp:lastModifiedBy>Elke Mostinckx</cp:lastModifiedBy>
  <cp:revision>9</cp:revision>
  <dcterms:created xsi:type="dcterms:W3CDTF">2023-02-19T21:32:38Z</dcterms:created>
  <dcterms:modified xsi:type="dcterms:W3CDTF">2023-02-24T16:22:53Z</dcterms:modified>
</cp:coreProperties>
</file>